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5" r:id="rId3"/>
    <p:sldId id="266" r:id="rId4"/>
    <p:sldId id="282" r:id="rId5"/>
    <p:sldId id="283" r:id="rId6"/>
    <p:sldId id="284" r:id="rId7"/>
    <p:sldId id="275" r:id="rId8"/>
    <p:sldId id="277" r:id="rId9"/>
    <p:sldId id="270" r:id="rId10"/>
    <p:sldId id="287" r:id="rId11"/>
    <p:sldId id="288" r:id="rId12"/>
    <p:sldId id="290" r:id="rId13"/>
    <p:sldId id="291" r:id="rId14"/>
    <p:sldId id="259" r:id="rId15"/>
    <p:sldId id="273" r:id="rId16"/>
    <p:sldId id="292" r:id="rId17"/>
    <p:sldId id="274" r:id="rId18"/>
    <p:sldId id="280" r:id="rId19"/>
    <p:sldId id="293" r:id="rId20"/>
    <p:sldId id="294" r:id="rId21"/>
    <p:sldId id="268" r:id="rId22"/>
    <p:sldId id="295" r:id="rId23"/>
    <p:sldId id="296" r:id="rId2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FFA"/>
    <a:srgbClr val="F3F9FA"/>
    <a:srgbClr val="F1F4F8"/>
    <a:srgbClr val="F2F5F9"/>
    <a:srgbClr val="F1F5F8"/>
    <a:srgbClr val="78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11"/>
    <p:restoredTop sz="80781"/>
  </p:normalViewPr>
  <p:slideViewPr>
    <p:cSldViewPr snapToGrid="0" snapToObjects="1">
      <p:cViewPr varScale="1">
        <p:scale>
          <a:sx n="87" d="100"/>
          <a:sy n="87" d="100"/>
        </p:scale>
        <p:origin x="15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56611-4A21-974A-9287-7F7E137F99F9}" type="datetimeFigureOut">
              <a:rPr lang="en-CN" smtClean="0"/>
              <a:t>2025/1/24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9B540-3B00-7849-AAF5-EE76C67F5641}" type="slidenum">
              <a:rPr lang="en-CN" smtClean="0"/>
              <a:t>‹#›</a:t>
            </a:fld>
            <a:endParaRPr lang="en-CN"/>
          </a:p>
        </p:txBody>
      </p:sp>
    </p:spTree>
    <p:extLst>
      <p:ext uri="{BB962C8B-B14F-4D97-AF65-F5344CB8AC3E}">
        <p14:creationId xmlns:p14="http://schemas.microsoft.com/office/powerpoint/2010/main" val="399424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t>
            </a:r>
            <a:r>
              <a:rPr lang="en-CN" dirty="0"/>
              <a:t>ome materials:</a:t>
            </a:r>
            <a:br>
              <a:rPr lang="en-CN" dirty="0"/>
            </a:br>
            <a:r>
              <a:rPr lang="en-US" dirty="0"/>
              <a:t>https://</a:t>
            </a:r>
            <a:r>
              <a:rPr lang="en-US" dirty="0" err="1"/>
              <a:t>www.youtube.com</a:t>
            </a:r>
            <a:r>
              <a:rPr lang="en-US" dirty="0"/>
              <a:t>/</a:t>
            </a:r>
            <a:r>
              <a:rPr lang="en-US" dirty="0" err="1"/>
              <a:t>watch?v</a:t>
            </a:r>
            <a:r>
              <a:rPr lang="en-US" dirty="0"/>
              <a:t>=nakAMbKnzx4 – Foundation models in neuroscience</a:t>
            </a:r>
          </a:p>
          <a:p>
            <a:r>
              <a:rPr lang="en-US" dirty="0"/>
              <a:t>https://</a:t>
            </a:r>
            <a:r>
              <a:rPr lang="en-US" dirty="0" err="1"/>
              <a:t>www.youtube.com</a:t>
            </a:r>
            <a:r>
              <a:rPr lang="en-US" dirty="0"/>
              <a:t>/</a:t>
            </a:r>
            <a:r>
              <a:rPr lang="en-US" dirty="0" err="1"/>
              <a:t>watch?v</a:t>
            </a:r>
            <a:r>
              <a:rPr lang="en-US" dirty="0"/>
              <a:t>=</a:t>
            </a:r>
            <a:r>
              <a:rPr lang="en-US" dirty="0" err="1"/>
              <a:t>Eem-OxkvTCc</a:t>
            </a:r>
            <a:r>
              <a:rPr lang="en-US" dirty="0"/>
              <a:t> – Brain decoding tutorial</a:t>
            </a:r>
            <a:endParaRPr lang="en-CN" dirty="0"/>
          </a:p>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a:t>
            </a:fld>
            <a:endParaRPr lang="en-CN"/>
          </a:p>
        </p:txBody>
      </p:sp>
    </p:spTree>
    <p:extLst>
      <p:ext uri="{BB962C8B-B14F-4D97-AF65-F5344CB8AC3E}">
        <p14:creationId xmlns:p14="http://schemas.microsoft.com/office/powerpoint/2010/main" val="316307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10</a:t>
            </a:fld>
            <a:endParaRPr lang="en-CN"/>
          </a:p>
        </p:txBody>
      </p:sp>
    </p:spTree>
    <p:extLst>
      <p:ext uri="{BB962C8B-B14F-4D97-AF65-F5344CB8AC3E}">
        <p14:creationId xmlns:p14="http://schemas.microsoft.com/office/powerpoint/2010/main" val="362660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11</a:t>
            </a:fld>
            <a:endParaRPr lang="en-CN"/>
          </a:p>
        </p:txBody>
      </p:sp>
    </p:spTree>
    <p:extLst>
      <p:ext uri="{BB962C8B-B14F-4D97-AF65-F5344CB8AC3E}">
        <p14:creationId xmlns:p14="http://schemas.microsoft.com/office/powerpoint/2010/main" val="98680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12</a:t>
            </a:fld>
            <a:endParaRPr lang="en-CN"/>
          </a:p>
        </p:txBody>
      </p:sp>
    </p:spTree>
    <p:extLst>
      <p:ext uri="{BB962C8B-B14F-4D97-AF65-F5344CB8AC3E}">
        <p14:creationId xmlns:p14="http://schemas.microsoft.com/office/powerpoint/2010/main" val="423492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13</a:t>
            </a:fld>
            <a:endParaRPr lang="en-CN"/>
          </a:p>
        </p:txBody>
      </p:sp>
    </p:spTree>
    <p:extLst>
      <p:ext uri="{BB962C8B-B14F-4D97-AF65-F5344CB8AC3E}">
        <p14:creationId xmlns:p14="http://schemas.microsoft.com/office/powerpoint/2010/main" val="180466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14</a:t>
            </a:fld>
            <a:endParaRPr lang="en-CN"/>
          </a:p>
        </p:txBody>
      </p:sp>
    </p:spTree>
    <p:extLst>
      <p:ext uri="{BB962C8B-B14F-4D97-AF65-F5344CB8AC3E}">
        <p14:creationId xmlns:p14="http://schemas.microsoft.com/office/powerpoint/2010/main" val="54673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15</a:t>
            </a:fld>
            <a:endParaRPr lang="en-CN"/>
          </a:p>
        </p:txBody>
      </p:sp>
    </p:spTree>
    <p:extLst>
      <p:ext uri="{BB962C8B-B14F-4D97-AF65-F5344CB8AC3E}">
        <p14:creationId xmlns:p14="http://schemas.microsoft.com/office/powerpoint/2010/main" val="127817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16</a:t>
            </a:fld>
            <a:endParaRPr lang="en-CN"/>
          </a:p>
        </p:txBody>
      </p:sp>
    </p:spTree>
    <p:extLst>
      <p:ext uri="{BB962C8B-B14F-4D97-AF65-F5344CB8AC3E}">
        <p14:creationId xmlns:p14="http://schemas.microsoft.com/office/powerpoint/2010/main" val="131790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17</a:t>
            </a:fld>
            <a:endParaRPr lang="en-CN"/>
          </a:p>
        </p:txBody>
      </p:sp>
    </p:spTree>
    <p:extLst>
      <p:ext uri="{BB962C8B-B14F-4D97-AF65-F5344CB8AC3E}">
        <p14:creationId xmlns:p14="http://schemas.microsoft.com/office/powerpoint/2010/main" val="2175873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18</a:t>
            </a:fld>
            <a:endParaRPr lang="en-CN"/>
          </a:p>
        </p:txBody>
      </p:sp>
    </p:spTree>
    <p:extLst>
      <p:ext uri="{BB962C8B-B14F-4D97-AF65-F5344CB8AC3E}">
        <p14:creationId xmlns:p14="http://schemas.microsoft.com/office/powerpoint/2010/main" val="329649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19</a:t>
            </a:fld>
            <a:endParaRPr lang="en-CN"/>
          </a:p>
        </p:txBody>
      </p:sp>
    </p:spTree>
    <p:extLst>
      <p:ext uri="{BB962C8B-B14F-4D97-AF65-F5344CB8AC3E}">
        <p14:creationId xmlns:p14="http://schemas.microsoft.com/office/powerpoint/2010/main" val="224506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a:t>
            </a:fld>
            <a:endParaRPr lang="en-CN"/>
          </a:p>
        </p:txBody>
      </p:sp>
    </p:spTree>
    <p:extLst>
      <p:ext uri="{BB962C8B-B14F-4D97-AF65-F5344CB8AC3E}">
        <p14:creationId xmlns:p14="http://schemas.microsoft.com/office/powerpoint/2010/main" val="237769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20</a:t>
            </a:fld>
            <a:endParaRPr lang="en-CN"/>
          </a:p>
        </p:txBody>
      </p:sp>
    </p:spTree>
    <p:extLst>
      <p:ext uri="{BB962C8B-B14F-4D97-AF65-F5344CB8AC3E}">
        <p14:creationId xmlns:p14="http://schemas.microsoft.com/office/powerpoint/2010/main" val="413998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21</a:t>
            </a:fld>
            <a:endParaRPr lang="en-CN"/>
          </a:p>
        </p:txBody>
      </p:sp>
    </p:spTree>
    <p:extLst>
      <p:ext uri="{BB962C8B-B14F-4D97-AF65-F5344CB8AC3E}">
        <p14:creationId xmlns:p14="http://schemas.microsoft.com/office/powerpoint/2010/main" val="161559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22</a:t>
            </a:fld>
            <a:endParaRPr lang="en-CN"/>
          </a:p>
        </p:txBody>
      </p:sp>
    </p:spTree>
    <p:extLst>
      <p:ext uri="{BB962C8B-B14F-4D97-AF65-F5344CB8AC3E}">
        <p14:creationId xmlns:p14="http://schemas.microsoft.com/office/powerpoint/2010/main" val="288442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3</a:t>
            </a:fld>
            <a:endParaRPr lang="en-CN"/>
          </a:p>
        </p:txBody>
      </p:sp>
    </p:spTree>
    <p:extLst>
      <p:ext uri="{BB962C8B-B14F-4D97-AF65-F5344CB8AC3E}">
        <p14:creationId xmlns:p14="http://schemas.microsoft.com/office/powerpoint/2010/main" val="407749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4</a:t>
            </a:fld>
            <a:endParaRPr lang="en-CN"/>
          </a:p>
        </p:txBody>
      </p:sp>
    </p:spTree>
    <p:extLst>
      <p:ext uri="{BB962C8B-B14F-4D97-AF65-F5344CB8AC3E}">
        <p14:creationId xmlns:p14="http://schemas.microsoft.com/office/powerpoint/2010/main" val="29012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5</a:t>
            </a:fld>
            <a:endParaRPr lang="en-CN"/>
          </a:p>
        </p:txBody>
      </p:sp>
    </p:spTree>
    <p:extLst>
      <p:ext uri="{BB962C8B-B14F-4D97-AF65-F5344CB8AC3E}">
        <p14:creationId xmlns:p14="http://schemas.microsoft.com/office/powerpoint/2010/main" val="85555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6</a:t>
            </a:fld>
            <a:endParaRPr lang="en-CN"/>
          </a:p>
        </p:txBody>
      </p:sp>
    </p:spTree>
    <p:extLst>
      <p:ext uri="{BB962C8B-B14F-4D97-AF65-F5344CB8AC3E}">
        <p14:creationId xmlns:p14="http://schemas.microsoft.com/office/powerpoint/2010/main" val="56326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7</a:t>
            </a:fld>
            <a:endParaRPr lang="en-CN"/>
          </a:p>
        </p:txBody>
      </p:sp>
    </p:spTree>
    <p:extLst>
      <p:ext uri="{BB962C8B-B14F-4D97-AF65-F5344CB8AC3E}">
        <p14:creationId xmlns:p14="http://schemas.microsoft.com/office/powerpoint/2010/main" val="275831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8</a:t>
            </a:fld>
            <a:endParaRPr lang="en-CN"/>
          </a:p>
        </p:txBody>
      </p:sp>
    </p:spTree>
    <p:extLst>
      <p:ext uri="{BB962C8B-B14F-4D97-AF65-F5344CB8AC3E}">
        <p14:creationId xmlns:p14="http://schemas.microsoft.com/office/powerpoint/2010/main" val="347645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9</a:t>
            </a:fld>
            <a:endParaRPr lang="en-CN"/>
          </a:p>
        </p:txBody>
      </p:sp>
    </p:spTree>
    <p:extLst>
      <p:ext uri="{BB962C8B-B14F-4D97-AF65-F5344CB8AC3E}">
        <p14:creationId xmlns:p14="http://schemas.microsoft.com/office/powerpoint/2010/main" val="3506920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886A-62D6-E74D-880E-E0022992E6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3C2E14E-CF24-E543-BE81-D0557B786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C5ECFE8-16E3-3C49-A5DE-12B3FF78EE69}"/>
              </a:ext>
            </a:extLst>
          </p:cNvPr>
          <p:cNvSpPr>
            <a:spLocks noGrp="1"/>
          </p:cNvSpPr>
          <p:nvPr>
            <p:ph type="dt" sz="half" idx="10"/>
          </p:nvPr>
        </p:nvSpPr>
        <p:spPr/>
        <p:txBody>
          <a:bodyPr/>
          <a:lstStyle/>
          <a:p>
            <a:fld id="{1A8F9D32-AE83-9745-84B5-368EE92994D8}" type="datetime1">
              <a:rPr lang="en-US" smtClean="0"/>
              <a:t>1/24/25</a:t>
            </a:fld>
            <a:endParaRPr lang="en-CN"/>
          </a:p>
        </p:txBody>
      </p:sp>
      <p:sp>
        <p:nvSpPr>
          <p:cNvPr id="5" name="Footer Placeholder 4">
            <a:extLst>
              <a:ext uri="{FF2B5EF4-FFF2-40B4-BE49-F238E27FC236}">
                <a16:creationId xmlns:a16="http://schemas.microsoft.com/office/drawing/2014/main" id="{2DDF2F97-0145-4B42-BD56-4549AFA5A6F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B61DAF7-2D08-6A4D-9A16-9461C913F66B}"/>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35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8C6A-DC6F-294F-868C-260D07B877A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77ACDFDE-7BFF-B345-B8C4-08460D9D9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2F9E183-89C4-164A-8CE1-C32A97BC6E0A}"/>
              </a:ext>
            </a:extLst>
          </p:cNvPr>
          <p:cNvSpPr>
            <a:spLocks noGrp="1"/>
          </p:cNvSpPr>
          <p:nvPr>
            <p:ph type="dt" sz="half" idx="10"/>
          </p:nvPr>
        </p:nvSpPr>
        <p:spPr/>
        <p:txBody>
          <a:bodyPr/>
          <a:lstStyle/>
          <a:p>
            <a:fld id="{8EDC68C5-D6A5-0B45-84B2-8E4A931F0308}" type="datetime1">
              <a:rPr lang="en-US" smtClean="0"/>
              <a:t>1/24/25</a:t>
            </a:fld>
            <a:endParaRPr lang="en-CN"/>
          </a:p>
        </p:txBody>
      </p:sp>
      <p:sp>
        <p:nvSpPr>
          <p:cNvPr id="5" name="Footer Placeholder 4">
            <a:extLst>
              <a:ext uri="{FF2B5EF4-FFF2-40B4-BE49-F238E27FC236}">
                <a16:creationId xmlns:a16="http://schemas.microsoft.com/office/drawing/2014/main" id="{6038C9C8-C773-8B4D-B64A-C0F14D5BFDA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7DD3BD7-76BD-324E-AF34-01B1B2026FD7}"/>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27588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A1229-3966-6846-AB7A-CC049403A1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27FA991-4603-CC42-A60C-253A421168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358D60-5093-8246-B6CB-802B800032DE}"/>
              </a:ext>
            </a:extLst>
          </p:cNvPr>
          <p:cNvSpPr>
            <a:spLocks noGrp="1"/>
          </p:cNvSpPr>
          <p:nvPr>
            <p:ph type="dt" sz="half" idx="10"/>
          </p:nvPr>
        </p:nvSpPr>
        <p:spPr/>
        <p:txBody>
          <a:bodyPr/>
          <a:lstStyle/>
          <a:p>
            <a:fld id="{5F4270F3-3A4C-FF44-9702-63CB8A87A40D}" type="datetime1">
              <a:rPr lang="en-US" smtClean="0"/>
              <a:t>1/24/25</a:t>
            </a:fld>
            <a:endParaRPr lang="en-CN"/>
          </a:p>
        </p:txBody>
      </p:sp>
      <p:sp>
        <p:nvSpPr>
          <p:cNvPr id="5" name="Footer Placeholder 4">
            <a:extLst>
              <a:ext uri="{FF2B5EF4-FFF2-40B4-BE49-F238E27FC236}">
                <a16:creationId xmlns:a16="http://schemas.microsoft.com/office/drawing/2014/main" id="{BCF9EC44-3C89-C348-BC5C-F465BE606BE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49DD10B-C248-284B-BF85-5705BABB97F8}"/>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874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691-84B0-9E43-94AB-10FE9D5FB5A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240D36F-E981-1843-8BC6-2F7C10A86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B0BDEB7-E59C-B243-821E-CDCF45EB40A1}"/>
              </a:ext>
            </a:extLst>
          </p:cNvPr>
          <p:cNvSpPr>
            <a:spLocks noGrp="1"/>
          </p:cNvSpPr>
          <p:nvPr>
            <p:ph type="dt" sz="half" idx="10"/>
          </p:nvPr>
        </p:nvSpPr>
        <p:spPr/>
        <p:txBody>
          <a:bodyPr/>
          <a:lstStyle/>
          <a:p>
            <a:fld id="{63CDD954-0591-5D48-B0BE-7EC2D00A4F5D}" type="datetime1">
              <a:rPr lang="en-US" smtClean="0"/>
              <a:t>1/24/25</a:t>
            </a:fld>
            <a:endParaRPr lang="en-CN"/>
          </a:p>
        </p:txBody>
      </p:sp>
      <p:sp>
        <p:nvSpPr>
          <p:cNvPr id="5" name="Footer Placeholder 4">
            <a:extLst>
              <a:ext uri="{FF2B5EF4-FFF2-40B4-BE49-F238E27FC236}">
                <a16:creationId xmlns:a16="http://schemas.microsoft.com/office/drawing/2014/main" id="{F93FC353-D840-E947-AF34-697DBCE2FA2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BB3C3DF-B924-0A45-8DB0-B9E1135F550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4825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04C2-739D-FF4A-9259-9ABF9C68D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F6C95D6-80FC-C745-8C88-098247222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F8563-2D86-D740-885C-67CC9C6955CC}"/>
              </a:ext>
            </a:extLst>
          </p:cNvPr>
          <p:cNvSpPr>
            <a:spLocks noGrp="1"/>
          </p:cNvSpPr>
          <p:nvPr>
            <p:ph type="dt" sz="half" idx="10"/>
          </p:nvPr>
        </p:nvSpPr>
        <p:spPr/>
        <p:txBody>
          <a:bodyPr/>
          <a:lstStyle/>
          <a:p>
            <a:fld id="{58CBFA4D-28F3-1041-ABF6-27DADD2A6952}" type="datetime1">
              <a:rPr lang="en-US" smtClean="0"/>
              <a:t>1/24/25</a:t>
            </a:fld>
            <a:endParaRPr lang="en-CN"/>
          </a:p>
        </p:txBody>
      </p:sp>
      <p:sp>
        <p:nvSpPr>
          <p:cNvPr id="5" name="Footer Placeholder 4">
            <a:extLst>
              <a:ext uri="{FF2B5EF4-FFF2-40B4-BE49-F238E27FC236}">
                <a16:creationId xmlns:a16="http://schemas.microsoft.com/office/drawing/2014/main" id="{07B8FF88-AAA3-E044-B5B1-188BF49D6C3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EB1454-D406-0042-9567-E547EC93BCB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411824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9F14-B232-0D47-9B06-7001343148A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879D0F0-100C-7847-8D55-AB209CA3E4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48C6426-F118-2A41-95A6-C470BD279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0BCB5BB0-542D-3B47-8831-B45D189E2D7A}"/>
              </a:ext>
            </a:extLst>
          </p:cNvPr>
          <p:cNvSpPr>
            <a:spLocks noGrp="1"/>
          </p:cNvSpPr>
          <p:nvPr>
            <p:ph type="dt" sz="half" idx="10"/>
          </p:nvPr>
        </p:nvSpPr>
        <p:spPr/>
        <p:txBody>
          <a:bodyPr/>
          <a:lstStyle/>
          <a:p>
            <a:fld id="{C82526E1-E227-9844-98C3-7D011E7C06CB}" type="datetime1">
              <a:rPr lang="en-US" smtClean="0"/>
              <a:t>1/24/25</a:t>
            </a:fld>
            <a:endParaRPr lang="en-CN"/>
          </a:p>
        </p:txBody>
      </p:sp>
      <p:sp>
        <p:nvSpPr>
          <p:cNvPr id="6" name="Footer Placeholder 5">
            <a:extLst>
              <a:ext uri="{FF2B5EF4-FFF2-40B4-BE49-F238E27FC236}">
                <a16:creationId xmlns:a16="http://schemas.microsoft.com/office/drawing/2014/main" id="{E75501A0-DB9E-2A42-BC85-B4286A7BEA0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973B47D-791D-4C41-886A-284A24DBCCD6}"/>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98667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EBF9-3F59-EC47-8BAE-67D90C0CC26E}"/>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98DCFA6-7915-F342-91F7-7E2B2161CB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0C87CD-547F-AE4E-8782-2D86A0E60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CB939A4-6CD6-2146-8849-A73229B64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12871-5057-5046-AEC6-AC79162A4C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91A487A-9D2E-0847-97B4-6A74DC4E0EA2}"/>
              </a:ext>
            </a:extLst>
          </p:cNvPr>
          <p:cNvSpPr>
            <a:spLocks noGrp="1"/>
          </p:cNvSpPr>
          <p:nvPr>
            <p:ph type="dt" sz="half" idx="10"/>
          </p:nvPr>
        </p:nvSpPr>
        <p:spPr/>
        <p:txBody>
          <a:bodyPr/>
          <a:lstStyle/>
          <a:p>
            <a:fld id="{89125430-F634-BC45-8CC6-9C3CD22E11F1}" type="datetime1">
              <a:rPr lang="en-US" smtClean="0"/>
              <a:t>1/24/25</a:t>
            </a:fld>
            <a:endParaRPr lang="en-CN"/>
          </a:p>
        </p:txBody>
      </p:sp>
      <p:sp>
        <p:nvSpPr>
          <p:cNvPr id="8" name="Footer Placeholder 7">
            <a:extLst>
              <a:ext uri="{FF2B5EF4-FFF2-40B4-BE49-F238E27FC236}">
                <a16:creationId xmlns:a16="http://schemas.microsoft.com/office/drawing/2014/main" id="{439784D4-7831-E949-B5E6-4093D71F354D}"/>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1A32C828-E763-434D-B39F-63BE0E33E499}"/>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38969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22FB-6B1F-5144-84FF-45A988BFD136}"/>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EB4A2563-455C-8348-9738-FF7FD228EFDB}"/>
              </a:ext>
            </a:extLst>
          </p:cNvPr>
          <p:cNvSpPr>
            <a:spLocks noGrp="1"/>
          </p:cNvSpPr>
          <p:nvPr>
            <p:ph type="dt" sz="half" idx="10"/>
          </p:nvPr>
        </p:nvSpPr>
        <p:spPr/>
        <p:txBody>
          <a:bodyPr/>
          <a:lstStyle/>
          <a:p>
            <a:fld id="{0050E552-5341-C949-AE08-86F2B71B5FAF}" type="datetime1">
              <a:rPr lang="en-US" smtClean="0"/>
              <a:t>1/24/25</a:t>
            </a:fld>
            <a:endParaRPr lang="en-CN"/>
          </a:p>
        </p:txBody>
      </p:sp>
      <p:sp>
        <p:nvSpPr>
          <p:cNvPr id="4" name="Footer Placeholder 3">
            <a:extLst>
              <a:ext uri="{FF2B5EF4-FFF2-40B4-BE49-F238E27FC236}">
                <a16:creationId xmlns:a16="http://schemas.microsoft.com/office/drawing/2014/main" id="{0E4CA22F-727F-F44E-93D4-2F35B27FABB3}"/>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21E027A4-F09C-BF48-BF74-ED1568B555D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8113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4CD6F-A521-4E49-8FB7-839C411CD87F}"/>
              </a:ext>
            </a:extLst>
          </p:cNvPr>
          <p:cNvSpPr>
            <a:spLocks noGrp="1"/>
          </p:cNvSpPr>
          <p:nvPr>
            <p:ph type="dt" sz="half" idx="10"/>
          </p:nvPr>
        </p:nvSpPr>
        <p:spPr/>
        <p:txBody>
          <a:bodyPr/>
          <a:lstStyle/>
          <a:p>
            <a:fld id="{EE4FC89B-2FA3-ED40-9E79-C0EB7A536102}" type="datetime1">
              <a:rPr lang="en-US" smtClean="0"/>
              <a:t>1/24/25</a:t>
            </a:fld>
            <a:endParaRPr lang="en-CN"/>
          </a:p>
        </p:txBody>
      </p:sp>
      <p:sp>
        <p:nvSpPr>
          <p:cNvPr id="3" name="Footer Placeholder 2">
            <a:extLst>
              <a:ext uri="{FF2B5EF4-FFF2-40B4-BE49-F238E27FC236}">
                <a16:creationId xmlns:a16="http://schemas.microsoft.com/office/drawing/2014/main" id="{E944CF4C-CCF9-8749-A4CF-F31728EDCC9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31A92324-B1CC-9244-B6CD-0E646DCAB353}"/>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7587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674-997B-2E44-8DED-62347232D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AE817C4-C98C-3C4E-85CA-DC7A5B5EB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FF00DC5D-15DA-BA45-97B6-64E398FC0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A2E2D-F57A-734C-9DEF-99487EFD7F40}"/>
              </a:ext>
            </a:extLst>
          </p:cNvPr>
          <p:cNvSpPr>
            <a:spLocks noGrp="1"/>
          </p:cNvSpPr>
          <p:nvPr>
            <p:ph type="dt" sz="half" idx="10"/>
          </p:nvPr>
        </p:nvSpPr>
        <p:spPr/>
        <p:txBody>
          <a:bodyPr/>
          <a:lstStyle/>
          <a:p>
            <a:fld id="{C639B452-26C6-B44D-BACC-75A2D8300E20}" type="datetime1">
              <a:rPr lang="en-US" smtClean="0"/>
              <a:t>1/24/25</a:t>
            </a:fld>
            <a:endParaRPr lang="en-CN"/>
          </a:p>
        </p:txBody>
      </p:sp>
      <p:sp>
        <p:nvSpPr>
          <p:cNvPr id="6" name="Footer Placeholder 5">
            <a:extLst>
              <a:ext uri="{FF2B5EF4-FFF2-40B4-BE49-F238E27FC236}">
                <a16:creationId xmlns:a16="http://schemas.microsoft.com/office/drawing/2014/main" id="{2CFDC92F-9645-6747-89CF-A7BA7D0E72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01640E2-DB14-4A48-A124-4B1FA3B9A30C}"/>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266243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8195-AD1E-184E-902E-8D813CE85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4A3D43B-00A8-7C43-BCB8-FFACF49CD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4D08F2FF-80FC-6749-ADAF-0819141E5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4BE43-B176-C845-892B-EEC32FE1213A}"/>
              </a:ext>
            </a:extLst>
          </p:cNvPr>
          <p:cNvSpPr>
            <a:spLocks noGrp="1"/>
          </p:cNvSpPr>
          <p:nvPr>
            <p:ph type="dt" sz="half" idx="10"/>
          </p:nvPr>
        </p:nvSpPr>
        <p:spPr/>
        <p:txBody>
          <a:bodyPr/>
          <a:lstStyle/>
          <a:p>
            <a:fld id="{A6DB7957-6E32-464C-9A3B-6AC67AEBC44A}" type="datetime1">
              <a:rPr lang="en-US" smtClean="0"/>
              <a:t>1/24/25</a:t>
            </a:fld>
            <a:endParaRPr lang="en-CN"/>
          </a:p>
        </p:txBody>
      </p:sp>
      <p:sp>
        <p:nvSpPr>
          <p:cNvPr id="6" name="Footer Placeholder 5">
            <a:extLst>
              <a:ext uri="{FF2B5EF4-FFF2-40B4-BE49-F238E27FC236}">
                <a16:creationId xmlns:a16="http://schemas.microsoft.com/office/drawing/2014/main" id="{79FEE612-B5CD-6542-84C5-FAE5F8DAC24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65A5ACD-34BE-1846-9FFF-22F3B2E25B2E}"/>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6477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7F9512-5B65-6C4A-9426-8FADDC330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AA9B4A7-BF84-4447-AAE9-01A5222DB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CF75F2E-4895-7E4D-A031-64D90485E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AF211-127E-6240-9CD5-D5CD96990EE6}" type="datetime1">
              <a:rPr lang="en-US" smtClean="0"/>
              <a:t>1/24/25</a:t>
            </a:fld>
            <a:endParaRPr lang="en-CN"/>
          </a:p>
        </p:txBody>
      </p:sp>
      <p:sp>
        <p:nvSpPr>
          <p:cNvPr id="5" name="Footer Placeholder 4">
            <a:extLst>
              <a:ext uri="{FF2B5EF4-FFF2-40B4-BE49-F238E27FC236}">
                <a16:creationId xmlns:a16="http://schemas.microsoft.com/office/drawing/2014/main" id="{02A74DD4-87BB-434D-B3AD-96DDBD3E6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13EF0E9-738D-B44B-B1B1-691312CDF2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A9E85-C21C-8242-A31F-6D7B99FF2781}" type="slidenum">
              <a:rPr lang="en-CN" smtClean="0"/>
              <a:t>‹#›</a:t>
            </a:fld>
            <a:endParaRPr lang="en-CN"/>
          </a:p>
        </p:txBody>
      </p:sp>
      <p:pic>
        <p:nvPicPr>
          <p:cNvPr id="7" name="Picture 2" descr="brand">
            <a:extLst>
              <a:ext uri="{FF2B5EF4-FFF2-40B4-BE49-F238E27FC236}">
                <a16:creationId xmlns:a16="http://schemas.microsoft.com/office/drawing/2014/main" id="{5589F1B6-2FB9-9E4E-B796-0BFD9E8720E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905855" y="185738"/>
            <a:ext cx="2286145" cy="78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5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g"/><Relationship Id="rId3" Type="http://schemas.openxmlformats.org/officeDocument/2006/relationships/image" Target="../media/image2.emf"/><Relationship Id="rId7" Type="http://schemas.openxmlformats.org/officeDocument/2006/relationships/image" Target="../media/image42.png"/><Relationship Id="rId12" Type="http://schemas.openxmlformats.org/officeDocument/2006/relationships/image" Target="../media/image47.jpg"/><Relationship Id="rId17" Type="http://schemas.openxmlformats.org/officeDocument/2006/relationships/image" Target="../media/image52.jpeg"/><Relationship Id="rId2" Type="http://schemas.openxmlformats.org/officeDocument/2006/relationships/notesSlide" Target="../notesSlides/notesSlide22.xml"/><Relationship Id="rId16" Type="http://schemas.openxmlformats.org/officeDocument/2006/relationships/image" Target="../media/image51.jp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46.jpeg"/><Relationship Id="rId5" Type="http://schemas.openxmlformats.org/officeDocument/2006/relationships/image" Target="../media/image41.jpg"/><Relationship Id="rId15" Type="http://schemas.openxmlformats.org/officeDocument/2006/relationships/image" Target="../media/image50.png"/><Relationship Id="rId10" Type="http://schemas.openxmlformats.org/officeDocument/2006/relationships/image" Target="../media/image45.jpeg"/><Relationship Id="rId19" Type="http://schemas.openxmlformats.org/officeDocument/2006/relationships/image" Target="../media/image54.jpg"/><Relationship Id="rId4" Type="http://schemas.openxmlformats.org/officeDocument/2006/relationships/image" Target="../media/image40.png"/><Relationship Id="rId9" Type="http://schemas.openxmlformats.org/officeDocument/2006/relationships/image" Target="../media/image44.jpg"/><Relationship Id="rId14" Type="http://schemas.openxmlformats.org/officeDocument/2006/relationships/image" Target="../media/image4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biorxiv.org/" TargetMode="External"/><Relationship Id="rId13"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hyperlink" Target="https://arxiv.org/" TargetMode="External"/><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scholar.google.com/"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E8C9-7079-494B-8DD6-9AC2635117B5}"/>
              </a:ext>
            </a:extLst>
          </p:cNvPr>
          <p:cNvSpPr>
            <a:spLocks noGrp="1"/>
          </p:cNvSpPr>
          <p:nvPr>
            <p:ph type="ctrTitle"/>
          </p:nvPr>
        </p:nvSpPr>
        <p:spPr/>
        <p:txBody>
          <a:bodyPr>
            <a:noAutofit/>
          </a:bodyPr>
          <a:lstStyle/>
          <a:p>
            <a:r>
              <a:rPr lang="en-US" sz="3600" dirty="0"/>
              <a:t>Getting Started with the Latest ML Approaches: </a:t>
            </a:r>
            <a:br>
              <a:rPr lang="en-US" sz="3600" dirty="0"/>
            </a:br>
            <a:br>
              <a:rPr lang="en-US" sz="3600" dirty="0"/>
            </a:br>
            <a:r>
              <a:rPr lang="en-US" sz="2400" dirty="0"/>
              <a:t>From Research Papers to Running State-of-the-Art Code</a:t>
            </a:r>
            <a:br>
              <a:rPr lang="en-US" sz="2400" dirty="0"/>
            </a:br>
            <a:r>
              <a:rPr lang="en-US" sz="2400" dirty="0"/>
              <a:t>Demo: Training an EEG-to-fMRI Translator</a:t>
            </a:r>
            <a:endParaRPr lang="en-CN" sz="3600" dirty="0"/>
          </a:p>
        </p:txBody>
      </p:sp>
      <p:sp>
        <p:nvSpPr>
          <p:cNvPr id="3" name="Subtitle 2">
            <a:extLst>
              <a:ext uri="{FF2B5EF4-FFF2-40B4-BE49-F238E27FC236}">
                <a16:creationId xmlns:a16="http://schemas.microsoft.com/office/drawing/2014/main" id="{9052B252-BE92-B048-8312-35408DBB06B7}"/>
              </a:ext>
            </a:extLst>
          </p:cNvPr>
          <p:cNvSpPr>
            <a:spLocks noGrp="1"/>
          </p:cNvSpPr>
          <p:nvPr>
            <p:ph type="subTitle" idx="1"/>
          </p:nvPr>
        </p:nvSpPr>
        <p:spPr>
          <a:xfrm>
            <a:off x="1524000" y="3955186"/>
            <a:ext cx="9144000" cy="1655762"/>
          </a:xfrm>
        </p:spPr>
        <p:txBody>
          <a:bodyPr>
            <a:normAutofit/>
          </a:bodyPr>
          <a:lstStyle/>
          <a:p>
            <a:r>
              <a:rPr lang="en-US" sz="2000" dirty="0" err="1">
                <a:solidFill>
                  <a:schemeClr val="tx1">
                    <a:lumMod val="65000"/>
                    <a:lumOff val="35000"/>
                  </a:schemeClr>
                </a:solidFill>
                <a:latin typeface="Verdana"/>
                <a:ea typeface="Verdana"/>
                <a:cs typeface="Verdana"/>
                <a:sym typeface="Verdana"/>
              </a:rPr>
              <a:t>BrainHack</a:t>
            </a:r>
            <a:r>
              <a:rPr lang="en-US" sz="2000" dirty="0">
                <a:solidFill>
                  <a:schemeClr val="tx1">
                    <a:lumMod val="65000"/>
                    <a:lumOff val="35000"/>
                  </a:schemeClr>
                </a:solidFill>
                <a:latin typeface="Verdana"/>
                <a:ea typeface="Verdana"/>
                <a:cs typeface="Verdana"/>
                <a:sym typeface="Verdana"/>
              </a:rPr>
              <a:t> Vanderbilt</a:t>
            </a:r>
            <a:r>
              <a:rPr lang="zh-CN" altLang="en-US" sz="2000" dirty="0">
                <a:solidFill>
                  <a:schemeClr val="tx1">
                    <a:lumMod val="65000"/>
                    <a:lumOff val="35000"/>
                  </a:schemeClr>
                </a:solidFill>
                <a:latin typeface="Verdana"/>
                <a:ea typeface="Verdana"/>
                <a:cs typeface="Verdana"/>
                <a:sym typeface="Verdana"/>
              </a:rPr>
              <a:t> </a:t>
            </a:r>
            <a:r>
              <a:rPr lang="en-US" altLang="zh-CN" sz="2000" dirty="0">
                <a:solidFill>
                  <a:schemeClr val="tx1">
                    <a:lumMod val="65000"/>
                    <a:lumOff val="35000"/>
                  </a:schemeClr>
                </a:solidFill>
                <a:latin typeface="Verdana"/>
                <a:ea typeface="Verdana"/>
                <a:cs typeface="Verdana"/>
                <a:sym typeface="Verdana"/>
              </a:rPr>
              <a:t>2025</a:t>
            </a:r>
            <a:endParaRPr lang="en-CN" sz="2000" dirty="0">
              <a:solidFill>
                <a:schemeClr val="tx1">
                  <a:lumMod val="65000"/>
                  <a:lumOff val="35000"/>
                </a:schemeClr>
              </a:solidFill>
            </a:endParaRPr>
          </a:p>
          <a:p>
            <a:r>
              <a:rPr lang="en-CN" sz="2000" dirty="0">
                <a:solidFill>
                  <a:schemeClr val="tx1">
                    <a:lumMod val="65000"/>
                    <a:lumOff val="35000"/>
                  </a:schemeClr>
                </a:solidFill>
              </a:rPr>
              <a:t>Yamin Li, Ph.D. student</a:t>
            </a:r>
          </a:p>
          <a:p>
            <a:r>
              <a:rPr lang="en-CN" sz="2000" dirty="0">
                <a:solidFill>
                  <a:schemeClr val="tx1">
                    <a:lumMod val="65000"/>
                    <a:lumOff val="35000"/>
                  </a:schemeClr>
                </a:solidFill>
              </a:rPr>
              <a:t>Neurdy Lab, Vanderbilt University</a:t>
            </a:r>
          </a:p>
        </p:txBody>
      </p:sp>
      <p:pic>
        <p:nvPicPr>
          <p:cNvPr id="6" name="Picture 5">
            <a:extLst>
              <a:ext uri="{FF2B5EF4-FFF2-40B4-BE49-F238E27FC236}">
                <a16:creationId xmlns:a16="http://schemas.microsoft.com/office/drawing/2014/main" id="{5D0100B4-D899-D240-91A6-D67A00888167}"/>
              </a:ext>
            </a:extLst>
          </p:cNvPr>
          <p:cNvPicPr>
            <a:picLocks noChangeAspect="1"/>
          </p:cNvPicPr>
          <p:nvPr/>
        </p:nvPicPr>
        <p:blipFill>
          <a:blip r:embed="rId3"/>
          <a:stretch>
            <a:fillRect/>
          </a:stretch>
        </p:blipFill>
        <p:spPr>
          <a:xfrm>
            <a:off x="333513" y="5769742"/>
            <a:ext cx="1190487" cy="841933"/>
          </a:xfrm>
          <a:prstGeom prst="rect">
            <a:avLst/>
          </a:prstGeom>
        </p:spPr>
      </p:pic>
      <p:pic>
        <p:nvPicPr>
          <p:cNvPr id="7" name="Picture 6">
            <a:extLst>
              <a:ext uri="{FF2B5EF4-FFF2-40B4-BE49-F238E27FC236}">
                <a16:creationId xmlns:a16="http://schemas.microsoft.com/office/drawing/2014/main" id="{E1C3DE3B-23A8-7843-87B0-53922319BCE1}"/>
              </a:ext>
            </a:extLst>
          </p:cNvPr>
          <p:cNvPicPr>
            <a:picLocks noChangeAspect="1"/>
          </p:cNvPicPr>
          <p:nvPr/>
        </p:nvPicPr>
        <p:blipFill>
          <a:blip r:embed="rId4"/>
          <a:stretch>
            <a:fillRect/>
          </a:stretch>
        </p:blipFill>
        <p:spPr>
          <a:xfrm>
            <a:off x="9202400" y="6056171"/>
            <a:ext cx="2707447" cy="585394"/>
          </a:xfrm>
          <a:prstGeom prst="rect">
            <a:avLst/>
          </a:prstGeom>
        </p:spPr>
      </p:pic>
    </p:spTree>
    <p:extLst>
      <p:ext uri="{BB962C8B-B14F-4D97-AF65-F5344CB8AC3E}">
        <p14:creationId xmlns:p14="http://schemas.microsoft.com/office/powerpoint/2010/main" val="39265064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2512381"/>
            <a:ext cx="7294033" cy="133003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10</a:t>
            </a:fld>
            <a:endParaRPr lang="en-CN"/>
          </a:p>
        </p:txBody>
      </p:sp>
      <p:grpSp>
        <p:nvGrpSpPr>
          <p:cNvPr id="7" name="Group 6">
            <a:extLst>
              <a:ext uri="{FF2B5EF4-FFF2-40B4-BE49-F238E27FC236}">
                <a16:creationId xmlns:a16="http://schemas.microsoft.com/office/drawing/2014/main" id="{1B5D5D65-BA9A-114E-BC26-D1A2B6222ADC}"/>
              </a:ext>
            </a:extLst>
          </p:cNvPr>
          <p:cNvGrpSpPr/>
          <p:nvPr/>
        </p:nvGrpSpPr>
        <p:grpSpPr>
          <a:xfrm>
            <a:off x="7303609" y="1313406"/>
            <a:ext cx="8100381" cy="1913658"/>
            <a:chOff x="7610875" y="3773988"/>
            <a:chExt cx="8100381" cy="1913658"/>
          </a:xfrm>
        </p:grpSpPr>
        <p:pic>
          <p:nvPicPr>
            <p:cNvPr id="5" name="Picture 4">
              <a:extLst>
                <a:ext uri="{FF2B5EF4-FFF2-40B4-BE49-F238E27FC236}">
                  <a16:creationId xmlns:a16="http://schemas.microsoft.com/office/drawing/2014/main" id="{E86C6EBE-8A3B-C84B-B0A8-C422AFE9F300}"/>
                </a:ext>
              </a:extLst>
            </p:cNvPr>
            <p:cNvPicPr>
              <a:picLocks noChangeAspect="1"/>
            </p:cNvPicPr>
            <p:nvPr/>
          </p:nvPicPr>
          <p:blipFill>
            <a:blip r:embed="rId3"/>
            <a:stretch>
              <a:fillRect/>
            </a:stretch>
          </p:blipFill>
          <p:spPr>
            <a:xfrm>
              <a:off x="7610875" y="3773988"/>
              <a:ext cx="4581125" cy="1703534"/>
            </a:xfrm>
            <a:prstGeom prst="rect">
              <a:avLst/>
            </a:prstGeom>
          </p:spPr>
        </p:pic>
        <p:sp>
          <p:nvSpPr>
            <p:cNvPr id="19" name="TextBox 18">
              <a:extLst>
                <a:ext uri="{FF2B5EF4-FFF2-40B4-BE49-F238E27FC236}">
                  <a16:creationId xmlns:a16="http://schemas.microsoft.com/office/drawing/2014/main" id="{0CA9FEB3-5239-2747-912C-926F1CDE983B}"/>
                </a:ext>
              </a:extLst>
            </p:cNvPr>
            <p:cNvSpPr txBox="1"/>
            <p:nvPr/>
          </p:nvSpPr>
          <p:spPr>
            <a:xfrm>
              <a:off x="9616736" y="5456814"/>
              <a:ext cx="6094520" cy="230832"/>
            </a:xfrm>
            <a:prstGeom prst="rect">
              <a:avLst/>
            </a:prstGeom>
            <a:noFill/>
          </p:spPr>
          <p:txBody>
            <a:bodyPr wrap="square">
              <a:spAutoFit/>
            </a:bodyPr>
            <a:lstStyle/>
            <a:p>
              <a:r>
                <a:rPr lang="en-CN" sz="900" dirty="0"/>
                <a:t>https://github.com/thuml/Time-Series-Library</a:t>
              </a:r>
            </a:p>
          </p:txBody>
        </p:sp>
      </p:grpSp>
      <p:grpSp>
        <p:nvGrpSpPr>
          <p:cNvPr id="22" name="Group 21">
            <a:extLst>
              <a:ext uri="{FF2B5EF4-FFF2-40B4-BE49-F238E27FC236}">
                <a16:creationId xmlns:a16="http://schemas.microsoft.com/office/drawing/2014/main" id="{69B0B491-4BAE-AE42-AC8B-5313BCC9BA7C}"/>
              </a:ext>
            </a:extLst>
          </p:cNvPr>
          <p:cNvGrpSpPr/>
          <p:nvPr/>
        </p:nvGrpSpPr>
        <p:grpSpPr>
          <a:xfrm>
            <a:off x="7531470" y="3227064"/>
            <a:ext cx="3556000" cy="3570147"/>
            <a:chOff x="6448272" y="1569703"/>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4"/>
            <a:stretch>
              <a:fillRect/>
            </a:stretch>
          </p:blipFill>
          <p:spPr>
            <a:xfrm>
              <a:off x="6448272" y="1569703"/>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4651422"/>
              <a:ext cx="3556000" cy="36512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818545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3841060"/>
            <a:ext cx="7294033" cy="1703533"/>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11</a:t>
            </a:fld>
            <a:endParaRPr lang="en-CN"/>
          </a:p>
        </p:txBody>
      </p:sp>
      <p:grpSp>
        <p:nvGrpSpPr>
          <p:cNvPr id="22" name="Group 21">
            <a:extLst>
              <a:ext uri="{FF2B5EF4-FFF2-40B4-BE49-F238E27FC236}">
                <a16:creationId xmlns:a16="http://schemas.microsoft.com/office/drawing/2014/main" id="{69B0B491-4BAE-AE42-AC8B-5313BCC9BA7C}"/>
              </a:ext>
            </a:extLst>
          </p:cNvPr>
          <p:cNvGrpSpPr/>
          <p:nvPr/>
        </p:nvGrpSpPr>
        <p:grpSpPr>
          <a:xfrm>
            <a:off x="8102600" y="3032530"/>
            <a:ext cx="3556000" cy="3570147"/>
            <a:chOff x="6448272" y="2546247"/>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3"/>
            <a:stretch>
              <a:fillRect/>
            </a:stretch>
          </p:blipFill>
          <p:spPr>
            <a:xfrm>
              <a:off x="6448272" y="2546247"/>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2891009"/>
              <a:ext cx="3556000" cy="80409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6" name="Picture 5">
            <a:extLst>
              <a:ext uri="{FF2B5EF4-FFF2-40B4-BE49-F238E27FC236}">
                <a16:creationId xmlns:a16="http://schemas.microsoft.com/office/drawing/2014/main" id="{4EAC27AB-1F12-7E48-83FD-44951F7DD639}"/>
              </a:ext>
            </a:extLst>
          </p:cNvPr>
          <p:cNvPicPr>
            <a:picLocks noChangeAspect="1"/>
          </p:cNvPicPr>
          <p:nvPr/>
        </p:nvPicPr>
        <p:blipFill>
          <a:blip r:embed="rId4"/>
          <a:stretch>
            <a:fillRect/>
          </a:stretch>
        </p:blipFill>
        <p:spPr>
          <a:xfrm>
            <a:off x="7229429" y="1729898"/>
            <a:ext cx="4882672" cy="804091"/>
          </a:xfrm>
          <a:prstGeom prst="rect">
            <a:avLst/>
          </a:prstGeom>
        </p:spPr>
      </p:pic>
    </p:spTree>
    <p:extLst>
      <p:ext uri="{BB962C8B-B14F-4D97-AF65-F5344CB8AC3E}">
        <p14:creationId xmlns:p14="http://schemas.microsoft.com/office/powerpoint/2010/main" val="277167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641109"/>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12</a:t>
            </a:fld>
            <a:endParaRPr lang="en-CN"/>
          </a:p>
        </p:txBody>
      </p:sp>
      <p:grpSp>
        <p:nvGrpSpPr>
          <p:cNvPr id="9" name="Group 8">
            <a:extLst>
              <a:ext uri="{FF2B5EF4-FFF2-40B4-BE49-F238E27FC236}">
                <a16:creationId xmlns:a16="http://schemas.microsoft.com/office/drawing/2014/main" id="{0AF7BA80-EB03-C247-B20D-D68EB85A72DD}"/>
              </a:ext>
            </a:extLst>
          </p:cNvPr>
          <p:cNvGrpSpPr/>
          <p:nvPr/>
        </p:nvGrpSpPr>
        <p:grpSpPr>
          <a:xfrm>
            <a:off x="5531516" y="1624614"/>
            <a:ext cx="9707744" cy="4201066"/>
            <a:chOff x="5531516" y="1624614"/>
            <a:chExt cx="9707744" cy="4201066"/>
          </a:xfrm>
        </p:grpSpPr>
        <p:grpSp>
          <p:nvGrpSpPr>
            <p:cNvPr id="7" name="Group 6">
              <a:extLst>
                <a:ext uri="{FF2B5EF4-FFF2-40B4-BE49-F238E27FC236}">
                  <a16:creationId xmlns:a16="http://schemas.microsoft.com/office/drawing/2014/main" id="{42804371-B8F2-1B4E-B5B6-B5E6055BF8FE}"/>
                </a:ext>
              </a:extLst>
            </p:cNvPr>
            <p:cNvGrpSpPr/>
            <p:nvPr/>
          </p:nvGrpSpPr>
          <p:grpSpPr>
            <a:xfrm>
              <a:off x="5531516" y="1624614"/>
              <a:ext cx="6067817" cy="3932006"/>
              <a:chOff x="5340087" y="1624614"/>
              <a:chExt cx="6067817" cy="3932006"/>
            </a:xfrm>
          </p:grpSpPr>
          <p:pic>
            <p:nvPicPr>
              <p:cNvPr id="5" name="Picture 4">
                <a:extLst>
                  <a:ext uri="{FF2B5EF4-FFF2-40B4-BE49-F238E27FC236}">
                    <a16:creationId xmlns:a16="http://schemas.microsoft.com/office/drawing/2014/main" id="{7308D82D-C379-F24F-9297-726EF138B2B1}"/>
                  </a:ext>
                </a:extLst>
              </p:cNvPr>
              <p:cNvPicPr>
                <a:picLocks noChangeAspect="1"/>
              </p:cNvPicPr>
              <p:nvPr/>
            </p:nvPicPr>
            <p:blipFill>
              <a:blip r:embed="rId3"/>
              <a:stretch>
                <a:fillRect/>
              </a:stretch>
            </p:blipFill>
            <p:spPr>
              <a:xfrm>
                <a:off x="5340087" y="1624614"/>
                <a:ext cx="6067817" cy="3932006"/>
              </a:xfrm>
              <a:prstGeom prst="rect">
                <a:avLst/>
              </a:prstGeom>
            </p:spPr>
          </p:pic>
          <p:sp>
            <p:nvSpPr>
              <p:cNvPr id="11" name="Rounded Rectangle 10">
                <a:extLst>
                  <a:ext uri="{FF2B5EF4-FFF2-40B4-BE49-F238E27FC236}">
                    <a16:creationId xmlns:a16="http://schemas.microsoft.com/office/drawing/2014/main" id="{BB32EB9B-5F0A-4649-9D09-7292A15CDA5C}"/>
                  </a:ext>
                </a:extLst>
              </p:cNvPr>
              <p:cNvSpPr/>
              <p:nvPr/>
            </p:nvSpPr>
            <p:spPr>
              <a:xfrm>
                <a:off x="5474810" y="4174237"/>
                <a:ext cx="1263341" cy="67297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4" name="TextBox 13">
              <a:extLst>
                <a:ext uri="{FF2B5EF4-FFF2-40B4-BE49-F238E27FC236}">
                  <a16:creationId xmlns:a16="http://schemas.microsoft.com/office/drawing/2014/main" id="{57FC88FC-6028-0C4E-8C25-69F79CA28CE6}"/>
                </a:ext>
              </a:extLst>
            </p:cNvPr>
            <p:cNvSpPr txBox="1"/>
            <p:nvPr/>
          </p:nvSpPr>
          <p:spPr>
            <a:xfrm>
              <a:off x="9144740" y="5564070"/>
              <a:ext cx="6094520" cy="261610"/>
            </a:xfrm>
            <a:prstGeom prst="rect">
              <a:avLst/>
            </a:prstGeom>
            <a:noFill/>
          </p:spPr>
          <p:txBody>
            <a:bodyPr wrap="square">
              <a:spAutoFit/>
            </a:bodyPr>
            <a:lstStyle/>
            <a:p>
              <a:r>
                <a:rPr lang="en-CN" sz="1100" dirty="0"/>
                <a:t>https://github.com/state-spaces/mamba</a:t>
              </a:r>
            </a:p>
          </p:txBody>
        </p:sp>
      </p:grpSp>
    </p:spTree>
    <p:extLst>
      <p:ext uri="{BB962C8B-B14F-4D97-AF65-F5344CB8AC3E}">
        <p14:creationId xmlns:p14="http://schemas.microsoft.com/office/powerpoint/2010/main" val="3769402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809722"/>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lnSpcReduction="10000"/>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a:p>
            <a:pPr>
              <a:buFont typeface="+mj-lt"/>
              <a:buAutoNum type="arabicPeriod"/>
            </a:pPr>
            <a:r>
              <a:rPr lang="en-US" sz="1600" b="1" dirty="0"/>
              <a:t>GitHub repo</a:t>
            </a:r>
            <a:r>
              <a:rPr lang="en-US" sz="1600" b="1" dirty="0">
                <a:solidFill>
                  <a:srgbClr val="7030A0"/>
                </a:solidFill>
              </a:rPr>
              <a:t> </a:t>
            </a:r>
            <a:r>
              <a:rPr lang="en-US" sz="1600" b="1" i="1" dirty="0">
                <a:solidFill>
                  <a:srgbClr val="7030A0"/>
                </a:solidFill>
              </a:rPr>
              <a:t>Issues</a:t>
            </a:r>
            <a:r>
              <a:rPr lang="en-US" sz="1600" b="1" dirty="0">
                <a:solidFill>
                  <a:srgbClr val="7030A0"/>
                </a:solidFill>
              </a:rPr>
              <a:t> </a:t>
            </a:r>
            <a:r>
              <a:rPr lang="en-US" sz="1600" b="1" dirty="0"/>
              <a:t>is your friend:</a:t>
            </a:r>
            <a:endParaRPr lang="en-US" sz="1600" dirty="0"/>
          </a:p>
          <a:p>
            <a:pPr lvl="1"/>
            <a:r>
              <a:rPr lang="en-US" sz="1400" dirty="0"/>
              <a:t>Browse the repository's issues section for known problems or updates.</a:t>
            </a: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13</a:t>
            </a:fld>
            <a:endParaRPr lang="en-CN"/>
          </a:p>
        </p:txBody>
      </p:sp>
      <p:grpSp>
        <p:nvGrpSpPr>
          <p:cNvPr id="6" name="Group 5">
            <a:extLst>
              <a:ext uri="{FF2B5EF4-FFF2-40B4-BE49-F238E27FC236}">
                <a16:creationId xmlns:a16="http://schemas.microsoft.com/office/drawing/2014/main" id="{C9789A02-AAAE-B149-BB40-4A846ABD505F}"/>
              </a:ext>
            </a:extLst>
          </p:cNvPr>
          <p:cNvGrpSpPr/>
          <p:nvPr/>
        </p:nvGrpSpPr>
        <p:grpSpPr>
          <a:xfrm>
            <a:off x="5255581" y="1636211"/>
            <a:ext cx="6585826" cy="4308933"/>
            <a:chOff x="5255581" y="1636211"/>
            <a:chExt cx="6585826" cy="4308933"/>
          </a:xfrm>
        </p:grpSpPr>
        <p:grpSp>
          <p:nvGrpSpPr>
            <p:cNvPr id="9" name="Group 8">
              <a:extLst>
                <a:ext uri="{FF2B5EF4-FFF2-40B4-BE49-F238E27FC236}">
                  <a16:creationId xmlns:a16="http://schemas.microsoft.com/office/drawing/2014/main" id="{CA2679C6-0FED-414E-8575-ABE8805E90F7}"/>
                </a:ext>
              </a:extLst>
            </p:cNvPr>
            <p:cNvGrpSpPr/>
            <p:nvPr/>
          </p:nvGrpSpPr>
          <p:grpSpPr>
            <a:xfrm>
              <a:off x="5255581" y="1636211"/>
              <a:ext cx="6585826" cy="1380040"/>
              <a:chOff x="3122083" y="3071828"/>
              <a:chExt cx="8477250" cy="1776382"/>
            </a:xfrm>
          </p:grpSpPr>
          <p:pic>
            <p:nvPicPr>
              <p:cNvPr id="10" name="Picture 9">
                <a:extLst>
                  <a:ext uri="{FF2B5EF4-FFF2-40B4-BE49-F238E27FC236}">
                    <a16:creationId xmlns:a16="http://schemas.microsoft.com/office/drawing/2014/main" id="{DACEA00D-CC29-CF42-A48F-D114B70F9BA3}"/>
                  </a:ext>
                </a:extLst>
              </p:cNvPr>
              <p:cNvPicPr>
                <a:picLocks noChangeAspect="1"/>
              </p:cNvPicPr>
              <p:nvPr/>
            </p:nvPicPr>
            <p:blipFill>
              <a:blip r:embed="rId3"/>
              <a:stretch>
                <a:fillRect/>
              </a:stretch>
            </p:blipFill>
            <p:spPr>
              <a:xfrm>
                <a:off x="3122083" y="3071828"/>
                <a:ext cx="8477250" cy="1776382"/>
              </a:xfrm>
              <a:prstGeom prst="rect">
                <a:avLst/>
              </a:prstGeom>
            </p:spPr>
          </p:pic>
          <p:sp>
            <p:nvSpPr>
              <p:cNvPr id="13" name="Rounded Rectangle 12">
                <a:extLst>
                  <a:ext uri="{FF2B5EF4-FFF2-40B4-BE49-F238E27FC236}">
                    <a16:creationId xmlns:a16="http://schemas.microsoft.com/office/drawing/2014/main" id="{61F62511-1547-4B43-B94A-288B4DD2A48D}"/>
                  </a:ext>
                </a:extLst>
              </p:cNvPr>
              <p:cNvSpPr/>
              <p:nvPr/>
            </p:nvSpPr>
            <p:spPr>
              <a:xfrm>
                <a:off x="3645309" y="3429000"/>
                <a:ext cx="796062" cy="310243"/>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FC3EE65B-BDD0-E64D-8234-C26BA78A613E}"/>
                </a:ext>
              </a:extLst>
            </p:cNvPr>
            <p:cNvGrpSpPr/>
            <p:nvPr/>
          </p:nvGrpSpPr>
          <p:grpSpPr>
            <a:xfrm>
              <a:off x="5971289" y="3103619"/>
              <a:ext cx="5554787" cy="2841525"/>
              <a:chOff x="4030586" y="3016251"/>
              <a:chExt cx="7150100" cy="3657600"/>
            </a:xfrm>
          </p:grpSpPr>
          <p:pic>
            <p:nvPicPr>
              <p:cNvPr id="15" name="Picture 14">
                <a:extLst>
                  <a:ext uri="{FF2B5EF4-FFF2-40B4-BE49-F238E27FC236}">
                    <a16:creationId xmlns:a16="http://schemas.microsoft.com/office/drawing/2014/main" id="{8CA8C942-C3F6-DC44-8517-CC8EF37CBC23}"/>
                  </a:ext>
                </a:extLst>
              </p:cNvPr>
              <p:cNvPicPr>
                <a:picLocks noChangeAspect="1"/>
              </p:cNvPicPr>
              <p:nvPr/>
            </p:nvPicPr>
            <p:blipFill>
              <a:blip r:embed="rId4"/>
              <a:stretch>
                <a:fillRect/>
              </a:stretch>
            </p:blipFill>
            <p:spPr>
              <a:xfrm>
                <a:off x="4030586" y="3016251"/>
                <a:ext cx="7150100" cy="3657600"/>
              </a:xfrm>
              <a:prstGeom prst="rect">
                <a:avLst/>
              </a:prstGeom>
            </p:spPr>
          </p:pic>
          <p:sp>
            <p:nvSpPr>
              <p:cNvPr id="16" name="Rounded Rectangle 15">
                <a:extLst>
                  <a:ext uri="{FF2B5EF4-FFF2-40B4-BE49-F238E27FC236}">
                    <a16:creationId xmlns:a16="http://schemas.microsoft.com/office/drawing/2014/main" id="{4158BE98-B1D1-A841-B528-DB4C7657A595}"/>
                  </a:ext>
                </a:extLst>
              </p:cNvPr>
              <p:cNvSpPr/>
              <p:nvPr/>
            </p:nvSpPr>
            <p:spPr>
              <a:xfrm>
                <a:off x="4073425" y="3334836"/>
                <a:ext cx="1151718" cy="29010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7" name="TextBox 16">
            <a:extLst>
              <a:ext uri="{FF2B5EF4-FFF2-40B4-BE49-F238E27FC236}">
                <a16:creationId xmlns:a16="http://schemas.microsoft.com/office/drawing/2014/main" id="{78B476D5-D569-964E-ABBC-8E613CA14B36}"/>
              </a:ext>
            </a:extLst>
          </p:cNvPr>
          <p:cNvSpPr txBox="1"/>
          <p:nvPr/>
        </p:nvSpPr>
        <p:spPr>
          <a:xfrm>
            <a:off x="8742399" y="6606059"/>
            <a:ext cx="7577090" cy="230832"/>
          </a:xfrm>
          <a:prstGeom prst="rect">
            <a:avLst/>
          </a:prstGeom>
          <a:noFill/>
        </p:spPr>
        <p:txBody>
          <a:bodyPr wrap="square">
            <a:spAutoFit/>
          </a:bodyPr>
          <a:lstStyle/>
          <a:p>
            <a:r>
              <a:rPr lang="en-CN" sz="900" dirty="0"/>
              <a:t>https://github.com/thuml/Time-Series-Library</a:t>
            </a:r>
          </a:p>
        </p:txBody>
      </p:sp>
    </p:spTree>
    <p:extLst>
      <p:ext uri="{BB962C8B-B14F-4D97-AF65-F5344CB8AC3E}">
        <p14:creationId xmlns:p14="http://schemas.microsoft.com/office/powerpoint/2010/main" val="2309513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D3B9-3A83-F84C-8565-883B2E2E6A41}"/>
              </a:ext>
            </a:extLst>
          </p:cNvPr>
          <p:cNvSpPr>
            <a:spLocks noGrp="1"/>
          </p:cNvSpPr>
          <p:nvPr>
            <p:ph type="title"/>
          </p:nvPr>
        </p:nvSpPr>
        <p:spPr>
          <a:xfrm>
            <a:off x="838200" y="201864"/>
            <a:ext cx="10515600" cy="1325563"/>
          </a:xfrm>
        </p:spPr>
        <p:txBody>
          <a:bodyPr/>
          <a:lstStyle/>
          <a:p>
            <a:r>
              <a:rPr lang="en-CN" b="1" dirty="0"/>
              <a:t>Hands-on</a:t>
            </a:r>
          </a:p>
        </p:txBody>
      </p:sp>
      <p:sp>
        <p:nvSpPr>
          <p:cNvPr id="3" name="Content Placeholder 2">
            <a:extLst>
              <a:ext uri="{FF2B5EF4-FFF2-40B4-BE49-F238E27FC236}">
                <a16:creationId xmlns:a16="http://schemas.microsoft.com/office/drawing/2014/main" id="{0804E2C9-7A7C-D04B-BB22-464375EC5648}"/>
              </a:ext>
            </a:extLst>
          </p:cNvPr>
          <p:cNvSpPr>
            <a:spLocks noGrp="1"/>
          </p:cNvSpPr>
          <p:nvPr>
            <p:ph idx="1"/>
          </p:nvPr>
        </p:nvSpPr>
        <p:spPr>
          <a:xfrm>
            <a:off x="838200" y="1460632"/>
            <a:ext cx="10515600" cy="2115276"/>
          </a:xfrm>
        </p:spPr>
        <p:txBody>
          <a:bodyPr>
            <a:normAutofit/>
          </a:bodyPr>
          <a:lstStyle/>
          <a:p>
            <a:pPr marL="0" indent="0">
              <a:buNone/>
            </a:pPr>
            <a:r>
              <a:rPr lang="en-CN" sz="2400" b="1" dirty="0"/>
              <a:t>Let’s do it! </a:t>
            </a:r>
          </a:p>
          <a:p>
            <a:r>
              <a:rPr lang="en-CN" sz="2000" dirty="0"/>
              <a:t>In this demo, we will together run inference on a novel DL model – NeuroBOLT </a:t>
            </a:r>
            <a:r>
              <a:rPr lang="en-CN" sz="1600" dirty="0"/>
              <a:t>(Neuro-to-BOLD Transformer)</a:t>
            </a:r>
            <a:r>
              <a:rPr lang="en-CN" sz="2000" dirty="0"/>
              <a:t>.</a:t>
            </a:r>
          </a:p>
          <a:p>
            <a:r>
              <a:rPr lang="en-CN" sz="2000" dirty="0"/>
              <a:t>NeuroBOLT</a:t>
            </a:r>
            <a:r>
              <a:rPr lang="zh-CN" altLang="en-US" sz="2000" dirty="0"/>
              <a:t> </a:t>
            </a:r>
            <a:r>
              <a:rPr lang="en-CN" altLang="zh-CN" sz="2000" dirty="0"/>
              <a:t>can</a:t>
            </a:r>
            <a:r>
              <a:rPr lang="en-CN" sz="2000" dirty="0"/>
              <a:t> translate </a:t>
            </a:r>
            <a:r>
              <a:rPr lang="en-CN" sz="2000" b="1" dirty="0">
                <a:solidFill>
                  <a:srgbClr val="7030A0"/>
                </a:solidFill>
              </a:rPr>
              <a:t>EEG signals </a:t>
            </a:r>
            <a:r>
              <a:rPr lang="en-CN" sz="2000" dirty="0"/>
              <a:t>into corresponding </a:t>
            </a:r>
            <a:r>
              <a:rPr lang="en-CN" sz="2000" b="1" dirty="0">
                <a:solidFill>
                  <a:srgbClr val="7030A0"/>
                </a:solidFill>
              </a:rPr>
              <a:t>fMRI ROI time series</a:t>
            </a:r>
            <a:r>
              <a:rPr lang="en-CN" sz="2000" dirty="0"/>
              <a:t>.</a:t>
            </a:r>
          </a:p>
          <a:p>
            <a:r>
              <a:rPr lang="en-CN" sz="2000" dirty="0"/>
              <a:t>Demo file name: </a:t>
            </a:r>
            <a:r>
              <a:rPr lang="en-US" sz="2000" dirty="0" err="1"/>
              <a:t>NeuroBOLT</a:t>
            </a:r>
            <a:r>
              <a:rPr lang="en-US" sz="2000" dirty="0"/>
              <a:t>-inference-</a:t>
            </a:r>
            <a:r>
              <a:rPr lang="en-US" sz="2000" dirty="0" err="1"/>
              <a:t>demo.ipynb</a:t>
            </a:r>
            <a:endParaRPr lang="en-CN" sz="2000" dirty="0"/>
          </a:p>
          <a:p>
            <a:endParaRPr lang="en-CN" sz="2400" dirty="0"/>
          </a:p>
          <a:p>
            <a:endParaRPr lang="en-CN" sz="2400" dirty="0"/>
          </a:p>
          <a:p>
            <a:endParaRPr lang="en-CN" sz="2400" dirty="0"/>
          </a:p>
          <a:p>
            <a:endParaRPr lang="en-CN" sz="2400" dirty="0"/>
          </a:p>
        </p:txBody>
      </p:sp>
      <p:grpSp>
        <p:nvGrpSpPr>
          <p:cNvPr id="10" name="Group 9">
            <a:extLst>
              <a:ext uri="{FF2B5EF4-FFF2-40B4-BE49-F238E27FC236}">
                <a16:creationId xmlns:a16="http://schemas.microsoft.com/office/drawing/2014/main" id="{2745D47E-C7BA-F64D-824D-D2B838CEF3E5}"/>
              </a:ext>
            </a:extLst>
          </p:cNvPr>
          <p:cNvGrpSpPr/>
          <p:nvPr/>
        </p:nvGrpSpPr>
        <p:grpSpPr>
          <a:xfrm>
            <a:off x="1032539" y="3902438"/>
            <a:ext cx="4070388" cy="2216742"/>
            <a:chOff x="628294" y="1173900"/>
            <a:chExt cx="4070388" cy="2216742"/>
          </a:xfrm>
        </p:grpSpPr>
        <p:pic>
          <p:nvPicPr>
            <p:cNvPr id="11" name="Picture 10" descr="A cartoon of a child with a brain ball on his head&#10;&#10;Description automatically generated">
              <a:extLst>
                <a:ext uri="{FF2B5EF4-FFF2-40B4-BE49-F238E27FC236}">
                  <a16:creationId xmlns:a16="http://schemas.microsoft.com/office/drawing/2014/main" id="{E52B1D41-7987-8941-AFD4-320DD37877E3}"/>
                </a:ext>
              </a:extLst>
            </p:cNvPr>
            <p:cNvPicPr>
              <a:picLocks noChangeAspect="1"/>
            </p:cNvPicPr>
            <p:nvPr/>
          </p:nvPicPr>
          <p:blipFill>
            <a:blip r:embed="rId3"/>
            <a:stretch>
              <a:fillRect/>
            </a:stretch>
          </p:blipFill>
          <p:spPr>
            <a:xfrm>
              <a:off x="628294" y="1600957"/>
              <a:ext cx="1455104" cy="1455831"/>
            </a:xfrm>
            <a:prstGeom prst="rect">
              <a:avLst/>
            </a:prstGeom>
          </p:spPr>
        </p:pic>
        <p:pic>
          <p:nvPicPr>
            <p:cNvPr id="12" name="Picture 2" descr="SAM 40: Dataset of 40 subject EEG recordings to monitor the induced-stress  while performing Stroop color-word test, arithmetic task, and mirror image  recognition task - ScienceDirect">
              <a:extLst>
                <a:ext uri="{FF2B5EF4-FFF2-40B4-BE49-F238E27FC236}">
                  <a16:creationId xmlns:a16="http://schemas.microsoft.com/office/drawing/2014/main" id="{0F158ACB-52C0-1143-BF29-CBB2571F4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5"/>
            <a:stretch/>
          </p:blipFill>
          <p:spPr bwMode="auto">
            <a:xfrm>
              <a:off x="2146151" y="1674666"/>
              <a:ext cx="2552531" cy="14543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D5005E-C1C3-C64F-A251-6009B4CEA7BB}"/>
                </a:ext>
              </a:extLst>
            </p:cNvPr>
            <p:cNvSpPr txBox="1"/>
            <p:nvPr/>
          </p:nvSpPr>
          <p:spPr>
            <a:xfrm rot="16200000">
              <a:off x="1658400" y="2198067"/>
              <a:ext cx="651140"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Channel</a:t>
              </a:r>
            </a:p>
          </p:txBody>
        </p:sp>
        <p:sp>
          <p:nvSpPr>
            <p:cNvPr id="14" name="TextBox 13">
              <a:extLst>
                <a:ext uri="{FF2B5EF4-FFF2-40B4-BE49-F238E27FC236}">
                  <a16:creationId xmlns:a16="http://schemas.microsoft.com/office/drawing/2014/main" id="{EF9441C8-D1A2-344E-B473-A4C7B489CE4E}"/>
                </a:ext>
              </a:extLst>
            </p:cNvPr>
            <p:cNvSpPr txBox="1"/>
            <p:nvPr/>
          </p:nvSpPr>
          <p:spPr>
            <a:xfrm>
              <a:off x="1600871" y="1173900"/>
              <a:ext cx="2266326" cy="307777"/>
            </a:xfrm>
            <a:prstGeom prst="rect">
              <a:avLst/>
            </a:prstGeom>
            <a:noFill/>
          </p:spPr>
          <p:txBody>
            <a:bodyPr wrap="none" rtlCol="0">
              <a:spAutoFit/>
            </a:bodyPr>
            <a:lstStyle/>
            <a:p>
              <a:r>
                <a:rPr lang="en-US" sz="1400" dirty="0"/>
                <a:t>Electroencephalogram (EEG)</a:t>
              </a:r>
              <a:endParaRPr lang="en-CN" sz="1400" dirty="0"/>
            </a:p>
          </p:txBody>
        </p:sp>
        <p:sp>
          <p:nvSpPr>
            <p:cNvPr id="15" name="TextBox 14">
              <a:extLst>
                <a:ext uri="{FF2B5EF4-FFF2-40B4-BE49-F238E27FC236}">
                  <a16:creationId xmlns:a16="http://schemas.microsoft.com/office/drawing/2014/main" id="{366349AA-0F2E-5C4C-9DBD-C9E1215CA45A}"/>
                </a:ext>
              </a:extLst>
            </p:cNvPr>
            <p:cNvSpPr txBox="1"/>
            <p:nvPr/>
          </p:nvSpPr>
          <p:spPr>
            <a:xfrm>
              <a:off x="3188217" y="3129032"/>
              <a:ext cx="468398"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Time</a:t>
              </a:r>
            </a:p>
          </p:txBody>
        </p:sp>
      </p:grpSp>
      <p:grpSp>
        <p:nvGrpSpPr>
          <p:cNvPr id="20" name="Group 19">
            <a:extLst>
              <a:ext uri="{FF2B5EF4-FFF2-40B4-BE49-F238E27FC236}">
                <a16:creationId xmlns:a16="http://schemas.microsoft.com/office/drawing/2014/main" id="{406A167B-386E-5548-8778-0CDF53ED7557}"/>
              </a:ext>
            </a:extLst>
          </p:cNvPr>
          <p:cNvGrpSpPr/>
          <p:nvPr/>
        </p:nvGrpSpPr>
        <p:grpSpPr>
          <a:xfrm>
            <a:off x="7363267" y="4087702"/>
            <a:ext cx="3590919" cy="2146952"/>
            <a:chOff x="7459531" y="4285322"/>
            <a:chExt cx="3590919" cy="2146952"/>
          </a:xfrm>
        </p:grpSpPr>
        <p:pic>
          <p:nvPicPr>
            <p:cNvPr id="18" name="Picture 17">
              <a:extLst>
                <a:ext uri="{FF2B5EF4-FFF2-40B4-BE49-F238E27FC236}">
                  <a16:creationId xmlns:a16="http://schemas.microsoft.com/office/drawing/2014/main" id="{FE9911C1-57AA-B14A-900B-3BDDF23E703D}"/>
                </a:ext>
              </a:extLst>
            </p:cNvPr>
            <p:cNvPicPr>
              <a:picLocks noChangeAspect="1"/>
            </p:cNvPicPr>
            <p:nvPr/>
          </p:nvPicPr>
          <p:blipFill>
            <a:blip r:embed="rId5"/>
            <a:stretch>
              <a:fillRect/>
            </a:stretch>
          </p:blipFill>
          <p:spPr>
            <a:xfrm>
              <a:off x="7978726" y="4593099"/>
              <a:ext cx="2552531" cy="1839175"/>
            </a:xfrm>
            <a:prstGeom prst="rect">
              <a:avLst/>
            </a:prstGeom>
          </p:spPr>
        </p:pic>
        <p:sp>
          <p:nvSpPr>
            <p:cNvPr id="19" name="TextBox 18">
              <a:extLst>
                <a:ext uri="{FF2B5EF4-FFF2-40B4-BE49-F238E27FC236}">
                  <a16:creationId xmlns:a16="http://schemas.microsoft.com/office/drawing/2014/main" id="{082ECB0D-F934-3A49-9E86-41284EC399F7}"/>
                </a:ext>
              </a:extLst>
            </p:cNvPr>
            <p:cNvSpPr txBox="1"/>
            <p:nvPr/>
          </p:nvSpPr>
          <p:spPr>
            <a:xfrm>
              <a:off x="7459531" y="4285322"/>
              <a:ext cx="3590919" cy="307777"/>
            </a:xfrm>
            <a:prstGeom prst="rect">
              <a:avLst/>
            </a:prstGeom>
            <a:noFill/>
          </p:spPr>
          <p:txBody>
            <a:bodyPr wrap="none" rtlCol="0">
              <a:spAutoFit/>
            </a:bodyPr>
            <a:lstStyle/>
            <a:p>
              <a:r>
                <a:rPr lang="en-US" sz="1400" dirty="0"/>
                <a:t>Functional Magnetic resonance imaging (fMRI)</a:t>
              </a:r>
              <a:endParaRPr lang="en-CN" sz="1400" dirty="0"/>
            </a:p>
          </p:txBody>
        </p:sp>
      </p:grpSp>
      <p:grpSp>
        <p:nvGrpSpPr>
          <p:cNvPr id="21" name="Group 20">
            <a:extLst>
              <a:ext uri="{FF2B5EF4-FFF2-40B4-BE49-F238E27FC236}">
                <a16:creationId xmlns:a16="http://schemas.microsoft.com/office/drawing/2014/main" id="{3DA7FC29-938F-4946-8FF1-9D8076E911DD}"/>
              </a:ext>
            </a:extLst>
          </p:cNvPr>
          <p:cNvGrpSpPr/>
          <p:nvPr/>
        </p:nvGrpSpPr>
        <p:grpSpPr>
          <a:xfrm>
            <a:off x="5753367" y="4597548"/>
            <a:ext cx="1058822" cy="643374"/>
            <a:chOff x="4598895" y="3360018"/>
            <a:chExt cx="1058822" cy="643374"/>
          </a:xfrm>
        </p:grpSpPr>
        <p:sp>
          <p:nvSpPr>
            <p:cNvPr id="22" name="Rounded Rectangle 21">
              <a:extLst>
                <a:ext uri="{FF2B5EF4-FFF2-40B4-BE49-F238E27FC236}">
                  <a16:creationId xmlns:a16="http://schemas.microsoft.com/office/drawing/2014/main" id="{4A0EF27D-463F-7149-93F2-BB480BE9736B}"/>
                </a:ext>
              </a:extLst>
            </p:cNvPr>
            <p:cNvSpPr/>
            <p:nvPr/>
          </p:nvSpPr>
          <p:spPr>
            <a:xfrm>
              <a:off x="4598895" y="3360018"/>
              <a:ext cx="1058822" cy="643374"/>
            </a:xfrm>
            <a:prstGeom prst="roundRect">
              <a:avLst/>
            </a:prstGeom>
            <a:solidFill>
              <a:srgbClr val="84C5CF">
                <a:alpha val="10781"/>
              </a:srgbClr>
            </a:solidFill>
            <a:ln w="19050">
              <a:solidFill>
                <a:srgbClr val="6DA6B0">
                  <a:alpha val="7333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Arial" panose="020B0604020202020204" pitchFamily="34" charset="0"/>
                <a:cs typeface="Arial" panose="020B0604020202020204" pitchFamily="34" charset="0"/>
              </a:endParaRPr>
            </a:p>
          </p:txBody>
        </p:sp>
        <p:sp>
          <p:nvSpPr>
            <p:cNvPr id="23" name="TextBox 54">
              <a:extLst>
                <a:ext uri="{FF2B5EF4-FFF2-40B4-BE49-F238E27FC236}">
                  <a16:creationId xmlns:a16="http://schemas.microsoft.com/office/drawing/2014/main" id="{4DDE23D5-2484-DE41-AD91-7422E041875E}"/>
                </a:ext>
              </a:extLst>
            </p:cNvPr>
            <p:cNvSpPr txBox="1"/>
            <p:nvPr/>
          </p:nvSpPr>
          <p:spPr>
            <a:xfrm>
              <a:off x="4623869" y="3360019"/>
              <a:ext cx="1008873" cy="26161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defTabSz="913998" fontAlgn="base">
                <a:spcBef>
                  <a:spcPct val="0"/>
                </a:spcBef>
                <a:spcAft>
                  <a:spcPct val="0"/>
                </a:spcAft>
                <a:defRPr/>
              </a:pPr>
              <a:r>
                <a:rPr lang="en" altLang="zh-CN" sz="1100" b="1" dirty="0" err="1">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rPr>
                <a:t>NeuroBOLT</a:t>
              </a:r>
              <a:endParaRPr lang="en" altLang="zh-CN" sz="1100" b="1" dirty="0">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endParaRPr>
            </a:p>
          </p:txBody>
        </p:sp>
        <p:grpSp>
          <p:nvGrpSpPr>
            <p:cNvPr id="24" name="Group 23">
              <a:extLst>
                <a:ext uri="{FF2B5EF4-FFF2-40B4-BE49-F238E27FC236}">
                  <a16:creationId xmlns:a16="http://schemas.microsoft.com/office/drawing/2014/main" id="{7BC1A41F-A3E7-6E4B-88A0-97331F9A342D}"/>
                </a:ext>
              </a:extLst>
            </p:cNvPr>
            <p:cNvGrpSpPr/>
            <p:nvPr/>
          </p:nvGrpSpPr>
          <p:grpSpPr>
            <a:xfrm>
              <a:off x="4905945" y="3615428"/>
              <a:ext cx="444720" cy="358944"/>
              <a:chOff x="4127236" y="3035136"/>
              <a:chExt cx="1681586" cy="1357248"/>
            </a:xfrm>
          </p:grpSpPr>
          <p:grpSp>
            <p:nvGrpSpPr>
              <p:cNvPr id="25" name="Group 24">
                <a:extLst>
                  <a:ext uri="{FF2B5EF4-FFF2-40B4-BE49-F238E27FC236}">
                    <a16:creationId xmlns:a16="http://schemas.microsoft.com/office/drawing/2014/main" id="{CD76DEC1-F974-BC42-A3D1-2B2C8B67B933}"/>
                  </a:ext>
                </a:extLst>
              </p:cNvPr>
              <p:cNvGrpSpPr/>
              <p:nvPr/>
            </p:nvGrpSpPr>
            <p:grpSpPr>
              <a:xfrm>
                <a:off x="4127236" y="3035136"/>
                <a:ext cx="1681586" cy="1357248"/>
                <a:chOff x="4127236" y="3110634"/>
                <a:chExt cx="1681586" cy="1357248"/>
              </a:xfrm>
            </p:grpSpPr>
            <p:sp>
              <p:nvSpPr>
                <p:cNvPr id="38" name="Oval 37">
                  <a:extLst>
                    <a:ext uri="{FF2B5EF4-FFF2-40B4-BE49-F238E27FC236}">
                      <a16:creationId xmlns:a16="http://schemas.microsoft.com/office/drawing/2014/main" id="{D3298BA2-4334-364E-8A7C-D8E1E757B016}"/>
                    </a:ext>
                  </a:extLst>
                </p:cNvPr>
                <p:cNvSpPr/>
                <p:nvPr/>
              </p:nvSpPr>
              <p:spPr>
                <a:xfrm>
                  <a:off x="4127236" y="334446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6CDD58DE-283D-6648-944A-57E573F0AA9F}"/>
                    </a:ext>
                  </a:extLst>
                </p:cNvPr>
                <p:cNvSpPr/>
                <p:nvPr/>
              </p:nvSpPr>
              <p:spPr>
                <a:xfrm>
                  <a:off x="4127236" y="383129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1C723CA-B7A4-6B41-9E6F-03A0D61CFB48}"/>
                    </a:ext>
                  </a:extLst>
                </p:cNvPr>
                <p:cNvSpPr/>
                <p:nvPr/>
              </p:nvSpPr>
              <p:spPr>
                <a:xfrm>
                  <a:off x="4776230" y="311063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C467A5E6-4380-5D4D-94C3-187D266FF810}"/>
                    </a:ext>
                  </a:extLst>
                </p:cNvPr>
                <p:cNvSpPr/>
                <p:nvPr/>
              </p:nvSpPr>
              <p:spPr>
                <a:xfrm>
                  <a:off x="4776230" y="359745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E9B90CDF-E16A-744E-BC7D-BF3DCEB9DE40}"/>
                    </a:ext>
                  </a:extLst>
                </p:cNvPr>
                <p:cNvSpPr/>
                <p:nvPr/>
              </p:nvSpPr>
              <p:spPr>
                <a:xfrm>
                  <a:off x="4776230" y="408428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6029AC2A-76EC-1B43-9AC3-C14BBA909711}"/>
                    </a:ext>
                  </a:extLst>
                </p:cNvPr>
                <p:cNvSpPr/>
                <p:nvPr/>
              </p:nvSpPr>
              <p:spPr>
                <a:xfrm>
                  <a:off x="5425224" y="3302433"/>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9E371109-A140-D04F-A331-3D1CA341C7B6}"/>
                    </a:ext>
                  </a:extLst>
                </p:cNvPr>
                <p:cNvSpPr/>
                <p:nvPr/>
              </p:nvSpPr>
              <p:spPr>
                <a:xfrm>
                  <a:off x="5425224" y="3789258"/>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EB5F283B-D8CC-6142-A65C-A897B27275D4}"/>
                  </a:ext>
                </a:extLst>
              </p:cNvPr>
              <p:cNvCxnSpPr>
                <a:cxnSpLocks/>
                <a:stCxn id="38" idx="7"/>
                <a:endCxn id="40" idx="2"/>
              </p:cNvCxnSpPr>
              <p:nvPr/>
            </p:nvCxnSpPr>
            <p:spPr>
              <a:xfrm flipV="1">
                <a:off x="4454657" y="3226935"/>
                <a:ext cx="321573" cy="98213"/>
              </a:xfrm>
              <a:prstGeom prst="line">
                <a:avLst/>
              </a:prstGeom>
              <a:noFill/>
              <a:ln w="12700" cap="flat" cmpd="sng" algn="ctr">
                <a:solidFill>
                  <a:srgbClr val="E7E6E6">
                    <a:lumMod val="75000"/>
                  </a:srgbClr>
                </a:solidFill>
                <a:prstDash val="solid"/>
                <a:miter lim="800000"/>
              </a:ln>
              <a:effectLst/>
            </p:spPr>
          </p:cxnSp>
          <p:cxnSp>
            <p:nvCxnSpPr>
              <p:cNvPr id="27" name="Straight Connector 26">
                <a:extLst>
                  <a:ext uri="{FF2B5EF4-FFF2-40B4-BE49-F238E27FC236}">
                    <a16:creationId xmlns:a16="http://schemas.microsoft.com/office/drawing/2014/main" id="{0AA91A16-B522-FD44-B748-D19FBA5397FB}"/>
                  </a:ext>
                </a:extLst>
              </p:cNvPr>
              <p:cNvCxnSpPr>
                <a:cxnSpLocks/>
                <a:stCxn id="39" idx="7"/>
                <a:endCxn id="40" idx="3"/>
              </p:cNvCxnSpPr>
              <p:nvPr/>
            </p:nvCxnSpPr>
            <p:spPr>
              <a:xfrm flipV="1">
                <a:off x="4454657" y="3362557"/>
                <a:ext cx="377750" cy="449416"/>
              </a:xfrm>
              <a:prstGeom prst="line">
                <a:avLst/>
              </a:prstGeom>
              <a:noFill/>
              <a:ln w="12700" cap="flat" cmpd="sng" algn="ctr">
                <a:solidFill>
                  <a:srgbClr val="E7E6E6">
                    <a:lumMod val="75000"/>
                  </a:srgbClr>
                </a:solidFill>
                <a:prstDash val="solid"/>
                <a:miter lim="800000"/>
              </a:ln>
              <a:effectLst/>
            </p:spPr>
          </p:cxnSp>
          <p:cxnSp>
            <p:nvCxnSpPr>
              <p:cNvPr id="28" name="Straight Connector 27">
                <a:extLst>
                  <a:ext uri="{FF2B5EF4-FFF2-40B4-BE49-F238E27FC236}">
                    <a16:creationId xmlns:a16="http://schemas.microsoft.com/office/drawing/2014/main" id="{92217F7B-6629-0B44-AA04-8B77A0DB5378}"/>
                  </a:ext>
                </a:extLst>
              </p:cNvPr>
              <p:cNvCxnSpPr>
                <a:cxnSpLocks/>
                <a:stCxn id="41" idx="1"/>
                <a:endCxn id="38" idx="6"/>
              </p:cNvCxnSpPr>
              <p:nvPr/>
            </p:nvCxnSpPr>
            <p:spPr>
              <a:xfrm flipH="1" flipV="1">
                <a:off x="4510834" y="3460770"/>
                <a:ext cx="321573" cy="117368"/>
              </a:xfrm>
              <a:prstGeom prst="line">
                <a:avLst/>
              </a:prstGeom>
              <a:noFill/>
              <a:ln w="12700" cap="flat" cmpd="sng" algn="ctr">
                <a:solidFill>
                  <a:srgbClr val="E7E6E6">
                    <a:lumMod val="75000"/>
                  </a:srgbClr>
                </a:solidFill>
                <a:prstDash val="solid"/>
                <a:miter lim="800000"/>
              </a:ln>
              <a:effectLst/>
            </p:spPr>
          </p:cxnSp>
          <p:cxnSp>
            <p:nvCxnSpPr>
              <p:cNvPr id="29" name="Straight Connector 28">
                <a:extLst>
                  <a:ext uri="{FF2B5EF4-FFF2-40B4-BE49-F238E27FC236}">
                    <a16:creationId xmlns:a16="http://schemas.microsoft.com/office/drawing/2014/main" id="{04B923CB-C30F-AA4F-9C98-09F114FADECF}"/>
                  </a:ext>
                </a:extLst>
              </p:cNvPr>
              <p:cNvCxnSpPr>
                <a:cxnSpLocks/>
                <a:stCxn id="39" idx="5"/>
                <a:endCxn id="42" idx="2"/>
              </p:cNvCxnSpPr>
              <p:nvPr/>
            </p:nvCxnSpPr>
            <p:spPr>
              <a:xfrm>
                <a:off x="4454657" y="4083217"/>
                <a:ext cx="321573" cy="117368"/>
              </a:xfrm>
              <a:prstGeom prst="line">
                <a:avLst/>
              </a:prstGeom>
              <a:noFill/>
              <a:ln w="12700" cap="flat" cmpd="sng" algn="ctr">
                <a:solidFill>
                  <a:srgbClr val="E7E6E6">
                    <a:lumMod val="75000"/>
                  </a:srgbClr>
                </a:solidFill>
                <a:prstDash val="solid"/>
                <a:miter lim="800000"/>
              </a:ln>
              <a:effectLst/>
            </p:spPr>
          </p:cxnSp>
          <p:cxnSp>
            <p:nvCxnSpPr>
              <p:cNvPr id="30" name="Straight Connector 29">
                <a:extLst>
                  <a:ext uri="{FF2B5EF4-FFF2-40B4-BE49-F238E27FC236}">
                    <a16:creationId xmlns:a16="http://schemas.microsoft.com/office/drawing/2014/main" id="{0CF7FB3F-6ADC-9547-8BC9-6375299BEA56}"/>
                  </a:ext>
                </a:extLst>
              </p:cNvPr>
              <p:cNvCxnSpPr>
                <a:cxnSpLocks/>
                <a:stCxn id="39" idx="6"/>
                <a:endCxn id="41" idx="3"/>
              </p:cNvCxnSpPr>
              <p:nvPr/>
            </p:nvCxnSpPr>
            <p:spPr>
              <a:xfrm flipV="1">
                <a:off x="4510834" y="3849382"/>
                <a:ext cx="321573" cy="98213"/>
              </a:xfrm>
              <a:prstGeom prst="line">
                <a:avLst/>
              </a:prstGeom>
              <a:noFill/>
              <a:ln w="12700" cap="flat" cmpd="sng" algn="ctr">
                <a:solidFill>
                  <a:srgbClr val="E7E6E6">
                    <a:lumMod val="75000"/>
                  </a:srgbClr>
                </a:solidFill>
                <a:prstDash val="solid"/>
                <a:miter lim="800000"/>
              </a:ln>
              <a:effectLst/>
            </p:spPr>
          </p:cxnSp>
          <p:cxnSp>
            <p:nvCxnSpPr>
              <p:cNvPr id="31" name="Straight Connector 30">
                <a:extLst>
                  <a:ext uri="{FF2B5EF4-FFF2-40B4-BE49-F238E27FC236}">
                    <a16:creationId xmlns:a16="http://schemas.microsoft.com/office/drawing/2014/main" id="{890F35A1-7AE0-4847-A6A7-3DC82D08B2FA}"/>
                  </a:ext>
                </a:extLst>
              </p:cNvPr>
              <p:cNvCxnSpPr>
                <a:cxnSpLocks/>
                <a:stCxn id="42" idx="1"/>
                <a:endCxn id="38" idx="5"/>
              </p:cNvCxnSpPr>
              <p:nvPr/>
            </p:nvCxnSpPr>
            <p:spPr>
              <a:xfrm flipH="1" flipV="1">
                <a:off x="4454657" y="3596392"/>
                <a:ext cx="377750" cy="468571"/>
              </a:xfrm>
              <a:prstGeom prst="line">
                <a:avLst/>
              </a:prstGeom>
              <a:noFill/>
              <a:ln w="12700" cap="flat" cmpd="sng" algn="ctr">
                <a:solidFill>
                  <a:srgbClr val="E7E6E6">
                    <a:lumMod val="75000"/>
                  </a:srgbClr>
                </a:solidFill>
                <a:prstDash val="solid"/>
                <a:miter lim="800000"/>
              </a:ln>
              <a:effectLst/>
            </p:spPr>
          </p:cxnSp>
          <p:cxnSp>
            <p:nvCxnSpPr>
              <p:cNvPr id="32" name="Straight Connector 31">
                <a:extLst>
                  <a:ext uri="{FF2B5EF4-FFF2-40B4-BE49-F238E27FC236}">
                    <a16:creationId xmlns:a16="http://schemas.microsoft.com/office/drawing/2014/main" id="{741224BC-E8CF-6A44-894C-9DBDBDDAF0B4}"/>
                  </a:ext>
                </a:extLst>
              </p:cNvPr>
              <p:cNvCxnSpPr>
                <a:cxnSpLocks/>
                <a:stCxn id="40" idx="6"/>
                <a:endCxn id="43" idx="1"/>
              </p:cNvCxnSpPr>
              <p:nvPr/>
            </p:nvCxnSpPr>
            <p:spPr>
              <a:xfrm>
                <a:off x="5159828" y="3226935"/>
                <a:ext cx="321573" cy="56177"/>
              </a:xfrm>
              <a:prstGeom prst="line">
                <a:avLst/>
              </a:prstGeom>
              <a:noFill/>
              <a:ln w="12700" cap="flat" cmpd="sng" algn="ctr">
                <a:solidFill>
                  <a:srgbClr val="E7E6E6">
                    <a:lumMod val="75000"/>
                  </a:srgbClr>
                </a:solidFill>
                <a:prstDash val="solid"/>
                <a:miter lim="800000"/>
              </a:ln>
              <a:effectLst/>
            </p:spPr>
          </p:cxnSp>
          <p:cxnSp>
            <p:nvCxnSpPr>
              <p:cNvPr id="33" name="Straight Connector 32">
                <a:extLst>
                  <a:ext uri="{FF2B5EF4-FFF2-40B4-BE49-F238E27FC236}">
                    <a16:creationId xmlns:a16="http://schemas.microsoft.com/office/drawing/2014/main" id="{B2817556-22B8-DF40-BD28-9DE0DB147121}"/>
                  </a:ext>
                </a:extLst>
              </p:cNvPr>
              <p:cNvCxnSpPr>
                <a:cxnSpLocks/>
                <a:stCxn id="40" idx="5"/>
                <a:endCxn id="44" idx="1"/>
              </p:cNvCxnSpPr>
              <p:nvPr/>
            </p:nvCxnSpPr>
            <p:spPr>
              <a:xfrm>
                <a:off x="5103651" y="3362557"/>
                <a:ext cx="377750" cy="407380"/>
              </a:xfrm>
              <a:prstGeom prst="line">
                <a:avLst/>
              </a:prstGeom>
              <a:noFill/>
              <a:ln w="12700" cap="flat" cmpd="sng" algn="ctr">
                <a:solidFill>
                  <a:srgbClr val="E7E6E6">
                    <a:lumMod val="75000"/>
                  </a:srgbClr>
                </a:solidFill>
                <a:prstDash val="solid"/>
                <a:miter lim="800000"/>
              </a:ln>
              <a:effectLst/>
            </p:spPr>
          </p:cxnSp>
          <p:cxnSp>
            <p:nvCxnSpPr>
              <p:cNvPr id="34" name="Straight Connector 33">
                <a:extLst>
                  <a:ext uri="{FF2B5EF4-FFF2-40B4-BE49-F238E27FC236}">
                    <a16:creationId xmlns:a16="http://schemas.microsoft.com/office/drawing/2014/main" id="{CB44EF54-CF13-9245-AB40-D50BE3543786}"/>
                  </a:ext>
                </a:extLst>
              </p:cNvPr>
              <p:cNvCxnSpPr>
                <a:cxnSpLocks/>
                <a:stCxn id="42" idx="6"/>
                <a:endCxn id="44" idx="3"/>
              </p:cNvCxnSpPr>
              <p:nvPr/>
            </p:nvCxnSpPr>
            <p:spPr>
              <a:xfrm flipV="1">
                <a:off x="5159828" y="4041181"/>
                <a:ext cx="321573" cy="159404"/>
              </a:xfrm>
              <a:prstGeom prst="line">
                <a:avLst/>
              </a:prstGeom>
              <a:noFill/>
              <a:ln w="12700" cap="flat" cmpd="sng" algn="ctr">
                <a:solidFill>
                  <a:srgbClr val="E7E6E6">
                    <a:lumMod val="75000"/>
                  </a:srgbClr>
                </a:solidFill>
                <a:prstDash val="solid"/>
                <a:miter lim="800000"/>
              </a:ln>
              <a:effectLst/>
            </p:spPr>
          </p:cxnSp>
          <p:cxnSp>
            <p:nvCxnSpPr>
              <p:cNvPr id="35" name="Straight Connector 34">
                <a:extLst>
                  <a:ext uri="{FF2B5EF4-FFF2-40B4-BE49-F238E27FC236}">
                    <a16:creationId xmlns:a16="http://schemas.microsoft.com/office/drawing/2014/main" id="{EEEC31B0-F459-EA4E-8B7A-7349812DFF90}"/>
                  </a:ext>
                </a:extLst>
              </p:cNvPr>
              <p:cNvCxnSpPr>
                <a:cxnSpLocks/>
                <a:stCxn id="42" idx="7"/>
                <a:endCxn id="43" idx="3"/>
              </p:cNvCxnSpPr>
              <p:nvPr/>
            </p:nvCxnSpPr>
            <p:spPr>
              <a:xfrm flipV="1">
                <a:off x="5103651" y="3554356"/>
                <a:ext cx="377750" cy="510607"/>
              </a:xfrm>
              <a:prstGeom prst="line">
                <a:avLst/>
              </a:prstGeom>
              <a:noFill/>
              <a:ln w="12700" cap="flat" cmpd="sng" algn="ctr">
                <a:solidFill>
                  <a:srgbClr val="E7E6E6">
                    <a:lumMod val="75000"/>
                  </a:srgbClr>
                </a:solidFill>
                <a:prstDash val="solid"/>
                <a:miter lim="800000"/>
              </a:ln>
              <a:effectLst/>
            </p:spPr>
          </p:cxnSp>
          <p:cxnSp>
            <p:nvCxnSpPr>
              <p:cNvPr id="36" name="Straight Connector 35">
                <a:extLst>
                  <a:ext uri="{FF2B5EF4-FFF2-40B4-BE49-F238E27FC236}">
                    <a16:creationId xmlns:a16="http://schemas.microsoft.com/office/drawing/2014/main" id="{E795ECB5-EB9B-0546-85FB-7E216F08E47C}"/>
                  </a:ext>
                </a:extLst>
              </p:cNvPr>
              <p:cNvCxnSpPr>
                <a:cxnSpLocks/>
                <a:stCxn id="41" idx="7"/>
                <a:endCxn id="43" idx="2"/>
              </p:cNvCxnSpPr>
              <p:nvPr/>
            </p:nvCxnSpPr>
            <p:spPr>
              <a:xfrm flipV="1">
                <a:off x="5103651" y="3418734"/>
                <a:ext cx="321573" cy="159404"/>
              </a:xfrm>
              <a:prstGeom prst="line">
                <a:avLst/>
              </a:prstGeom>
              <a:noFill/>
              <a:ln w="12700" cap="flat" cmpd="sng" algn="ctr">
                <a:solidFill>
                  <a:srgbClr val="E7E6E6">
                    <a:lumMod val="75000"/>
                  </a:srgbClr>
                </a:solidFill>
                <a:prstDash val="solid"/>
                <a:miter lim="800000"/>
              </a:ln>
              <a:effectLst/>
            </p:spPr>
          </p:cxnSp>
          <p:cxnSp>
            <p:nvCxnSpPr>
              <p:cNvPr id="37" name="Straight Connector 36">
                <a:extLst>
                  <a:ext uri="{FF2B5EF4-FFF2-40B4-BE49-F238E27FC236}">
                    <a16:creationId xmlns:a16="http://schemas.microsoft.com/office/drawing/2014/main" id="{61053A10-0F92-F445-89C0-AA40DFFF89BB}"/>
                  </a:ext>
                </a:extLst>
              </p:cNvPr>
              <p:cNvCxnSpPr>
                <a:cxnSpLocks/>
                <a:stCxn id="41" idx="5"/>
                <a:endCxn id="44" idx="2"/>
              </p:cNvCxnSpPr>
              <p:nvPr/>
            </p:nvCxnSpPr>
            <p:spPr>
              <a:xfrm>
                <a:off x="5103651" y="3849382"/>
                <a:ext cx="321573" cy="56177"/>
              </a:xfrm>
              <a:prstGeom prst="line">
                <a:avLst/>
              </a:prstGeom>
              <a:noFill/>
              <a:ln w="12700" cap="flat" cmpd="sng" algn="ctr">
                <a:solidFill>
                  <a:srgbClr val="E7E6E6">
                    <a:lumMod val="75000"/>
                  </a:srgbClr>
                </a:solidFill>
                <a:prstDash val="solid"/>
                <a:miter lim="800000"/>
              </a:ln>
              <a:effectLst/>
            </p:spPr>
          </p:cxnSp>
        </p:grpSp>
      </p:grpSp>
      <p:sp>
        <p:nvSpPr>
          <p:cNvPr id="45" name="Arc 44">
            <a:extLst>
              <a:ext uri="{FF2B5EF4-FFF2-40B4-BE49-F238E27FC236}">
                <a16:creationId xmlns:a16="http://schemas.microsoft.com/office/drawing/2014/main" id="{2CA61D65-8403-8247-B768-8AD8AA077F71}"/>
              </a:ext>
            </a:extLst>
          </p:cNvPr>
          <p:cNvSpPr/>
          <p:nvPr/>
        </p:nvSpPr>
        <p:spPr>
          <a:xfrm rot="13078574" flipV="1">
            <a:off x="5148518" y="4782302"/>
            <a:ext cx="801784" cy="424076"/>
          </a:xfrm>
          <a:prstGeom prst="arc">
            <a:avLst>
              <a:gd name="adj1" fmla="val 15186640"/>
              <a:gd name="adj2" fmla="val 183037"/>
            </a:avLst>
          </a:prstGeom>
          <a:ln w="34925">
            <a:solidFill>
              <a:srgbClr val="84C5CF"/>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6" name="Arc 45">
            <a:extLst>
              <a:ext uri="{FF2B5EF4-FFF2-40B4-BE49-F238E27FC236}">
                <a16:creationId xmlns:a16="http://schemas.microsoft.com/office/drawing/2014/main" id="{E36BA502-924B-2C42-B8C1-23B373FF0C6F}"/>
              </a:ext>
            </a:extLst>
          </p:cNvPr>
          <p:cNvSpPr/>
          <p:nvPr/>
        </p:nvSpPr>
        <p:spPr>
          <a:xfrm rot="9184799">
            <a:off x="6871246" y="4492221"/>
            <a:ext cx="762661" cy="687445"/>
          </a:xfrm>
          <a:prstGeom prst="arc">
            <a:avLst>
              <a:gd name="adj1" fmla="val 15186640"/>
              <a:gd name="adj2" fmla="val 183037"/>
            </a:avLst>
          </a:prstGeom>
          <a:ln w="34925">
            <a:solidFill>
              <a:srgbClr val="905DA1"/>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7" name="TextBox 46">
            <a:extLst>
              <a:ext uri="{FF2B5EF4-FFF2-40B4-BE49-F238E27FC236}">
                <a16:creationId xmlns:a16="http://schemas.microsoft.com/office/drawing/2014/main" id="{AA3623CA-897D-284A-A64A-C7A4FF702D26}"/>
              </a:ext>
            </a:extLst>
          </p:cNvPr>
          <p:cNvSpPr txBox="1"/>
          <p:nvPr/>
        </p:nvSpPr>
        <p:spPr>
          <a:xfrm>
            <a:off x="140555" y="6538912"/>
            <a:ext cx="7372211" cy="276999"/>
          </a:xfrm>
          <a:prstGeom prst="rect">
            <a:avLst/>
          </a:prstGeom>
          <a:noFill/>
        </p:spPr>
        <p:txBody>
          <a:bodyPr wrap="none" rtlCol="0">
            <a:spAutoFit/>
          </a:bodyPr>
          <a:lstStyle/>
          <a:p>
            <a:r>
              <a:rPr lang="en-US" sz="1200" dirty="0"/>
              <a:t>Li et al.,  “</a:t>
            </a:r>
            <a:r>
              <a:rPr lang="en-US" sz="1200" dirty="0" err="1"/>
              <a:t>NeuroBOLT</a:t>
            </a:r>
            <a:r>
              <a:rPr lang="en-US" sz="1200" dirty="0"/>
              <a:t>: Resting-state EEG-to-fMRI Synthesis with Multi-dimensional Feature Mapping”, </a:t>
            </a:r>
            <a:r>
              <a:rPr lang="en-US" sz="1200" dirty="0" err="1"/>
              <a:t>NeurIPS</a:t>
            </a:r>
            <a:r>
              <a:rPr lang="en-US" sz="1200" dirty="0"/>
              <a:t> 2024</a:t>
            </a:r>
            <a:endParaRPr lang="en-CN" sz="1200" dirty="0"/>
          </a:p>
        </p:txBody>
      </p:sp>
      <p:sp>
        <p:nvSpPr>
          <p:cNvPr id="4" name="Slide Number Placeholder 3">
            <a:extLst>
              <a:ext uri="{FF2B5EF4-FFF2-40B4-BE49-F238E27FC236}">
                <a16:creationId xmlns:a16="http://schemas.microsoft.com/office/drawing/2014/main" id="{1E7697E8-ED25-FB45-B8DC-1CC0D62A401E}"/>
              </a:ext>
            </a:extLst>
          </p:cNvPr>
          <p:cNvSpPr>
            <a:spLocks noGrp="1"/>
          </p:cNvSpPr>
          <p:nvPr>
            <p:ph type="sldNum" sz="quarter" idx="12"/>
          </p:nvPr>
        </p:nvSpPr>
        <p:spPr/>
        <p:txBody>
          <a:bodyPr/>
          <a:lstStyle/>
          <a:p>
            <a:fld id="{654A9E85-C21C-8242-A31F-6D7B99FF2781}" type="slidenum">
              <a:rPr lang="en-CN" smtClean="0"/>
              <a:t>14</a:t>
            </a:fld>
            <a:endParaRPr lang="en-CN"/>
          </a:p>
        </p:txBody>
      </p:sp>
    </p:spTree>
    <p:extLst>
      <p:ext uri="{BB962C8B-B14F-4D97-AF65-F5344CB8AC3E}">
        <p14:creationId xmlns:p14="http://schemas.microsoft.com/office/powerpoint/2010/main" val="33900561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032825"/>
            <a:ext cx="10515600" cy="2913929"/>
          </a:xfrm>
        </p:spPr>
        <p:txBody>
          <a:bodyPr>
            <a:normAutofit/>
          </a:bodyPr>
          <a:lstStyle/>
          <a:p>
            <a:pPr>
              <a:buFont typeface="Wingdings" pitchFamily="2" charset="2"/>
              <a:buChar char="ü"/>
            </a:pPr>
            <a:r>
              <a:rPr lang="en-US" sz="2000" dirty="0"/>
              <a:t>Git clone</a:t>
            </a:r>
          </a:p>
          <a:p>
            <a:pPr marL="0" indent="0">
              <a:buNone/>
            </a:pPr>
            <a:r>
              <a:rPr lang="zh-CN" altLang="en-US" sz="2000" dirty="0"/>
              <a:t>     </a:t>
            </a:r>
            <a:r>
              <a:rPr lang="en-US" altLang="zh-CN" sz="2000" dirty="0"/>
              <a:t>git clone </a:t>
            </a:r>
            <a:r>
              <a:rPr lang="en-US" sz="2000" dirty="0"/>
              <a:t>https://</a:t>
            </a:r>
            <a:r>
              <a:rPr lang="en-US" sz="2000" dirty="0" err="1"/>
              <a:t>github.com</a:t>
            </a:r>
            <a:r>
              <a:rPr lang="en-US" sz="2000" dirty="0"/>
              <a:t>/</a:t>
            </a:r>
            <a:r>
              <a:rPr lang="en-US" sz="2000" dirty="0" err="1"/>
              <a:t>brainhack-vandy</a:t>
            </a:r>
            <a:r>
              <a:rPr lang="en-US" sz="2000" dirty="0"/>
              <a:t>/how-to-start-latest-ml-</a:t>
            </a:r>
            <a:r>
              <a:rPr lang="en-US" sz="2000" dirty="0" err="1"/>
              <a:t>approaches.git</a:t>
            </a:r>
            <a:endParaRPr lang="en-US" sz="2000" dirty="0"/>
          </a:p>
          <a:p>
            <a:pPr>
              <a:buFont typeface="Wingdings" pitchFamily="2" charset="2"/>
              <a:buChar char="ü"/>
            </a:pPr>
            <a:r>
              <a:rPr lang="en-US" sz="2000" dirty="0"/>
              <a:t>Install virtual environment and all dependencies</a:t>
            </a:r>
          </a:p>
          <a:p>
            <a:pPr>
              <a:buFont typeface="Wingdings" pitchFamily="2" charset="2"/>
              <a:buChar char="ü"/>
            </a:pPr>
            <a:r>
              <a:rPr lang="en-US" sz="2000" dirty="0"/>
              <a:t>Download Dataset/model weights</a:t>
            </a:r>
          </a:p>
          <a:p>
            <a:pPr>
              <a:buFont typeface="Wingdings" pitchFamily="2" charset="2"/>
              <a:buChar char="ü"/>
            </a:pPr>
            <a:r>
              <a:rPr lang="en-US" sz="2000" dirty="0"/>
              <a:t>Open demo/tutorial notebook</a:t>
            </a:r>
          </a:p>
          <a:p>
            <a:pPr>
              <a:buFont typeface="Wingdings" pitchFamily="2" charset="2"/>
              <a:buChar char="ü"/>
            </a:pPr>
            <a:endParaRPr lang="en-US" sz="2000" dirty="0"/>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15</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Download repo &amp; resources and get prepared (See </a:t>
            </a:r>
            <a:r>
              <a:rPr lang="en-CN" sz="2000" b="1" dirty="0">
                <a:solidFill>
                  <a:srgbClr val="7030A0"/>
                </a:solidFill>
              </a:rPr>
              <a:t>README.md file </a:t>
            </a:r>
            <a:r>
              <a:rPr lang="en-CN" sz="2000" b="1" dirty="0"/>
              <a:t>on the repo) </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6" name="Group 5">
            <a:extLst>
              <a:ext uri="{FF2B5EF4-FFF2-40B4-BE49-F238E27FC236}">
                <a16:creationId xmlns:a16="http://schemas.microsoft.com/office/drawing/2014/main" id="{7D1F9DF7-BADD-6549-B0F4-3ED88087A4C9}"/>
              </a:ext>
            </a:extLst>
          </p:cNvPr>
          <p:cNvGrpSpPr/>
          <p:nvPr/>
        </p:nvGrpSpPr>
        <p:grpSpPr>
          <a:xfrm>
            <a:off x="5338087" y="3247173"/>
            <a:ext cx="6211233" cy="3291739"/>
            <a:chOff x="5468849" y="1819755"/>
            <a:chExt cx="6211233" cy="3291739"/>
          </a:xfrm>
        </p:grpSpPr>
        <p:pic>
          <p:nvPicPr>
            <p:cNvPr id="5" name="Picture 4">
              <a:extLst>
                <a:ext uri="{FF2B5EF4-FFF2-40B4-BE49-F238E27FC236}">
                  <a16:creationId xmlns:a16="http://schemas.microsoft.com/office/drawing/2014/main" id="{5A81FB4D-52EB-3541-B7F3-E4AE1F0E8A1C}"/>
                </a:ext>
              </a:extLst>
            </p:cNvPr>
            <p:cNvPicPr>
              <a:picLocks noChangeAspect="1"/>
            </p:cNvPicPr>
            <p:nvPr/>
          </p:nvPicPr>
          <p:blipFill>
            <a:blip r:embed="rId3"/>
            <a:stretch>
              <a:fillRect/>
            </a:stretch>
          </p:blipFill>
          <p:spPr>
            <a:xfrm>
              <a:off x="5468849" y="1819755"/>
              <a:ext cx="6167367" cy="3291739"/>
            </a:xfrm>
            <a:prstGeom prst="rect">
              <a:avLst/>
            </a:prstGeom>
          </p:spPr>
        </p:pic>
        <p:sp>
          <p:nvSpPr>
            <p:cNvPr id="11" name="Rounded Rectangle 10">
              <a:extLst>
                <a:ext uri="{FF2B5EF4-FFF2-40B4-BE49-F238E27FC236}">
                  <a16:creationId xmlns:a16="http://schemas.microsoft.com/office/drawing/2014/main" id="{EF84EAB5-6A81-474C-B7AA-FB07381E11E0}"/>
                </a:ext>
              </a:extLst>
            </p:cNvPr>
            <p:cNvSpPr/>
            <p:nvPr/>
          </p:nvSpPr>
          <p:spPr>
            <a:xfrm>
              <a:off x="10636478" y="2313265"/>
              <a:ext cx="1043604" cy="308910"/>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A6842F0-B656-004E-B2F9-1E3441F9C235}"/>
                </a:ext>
              </a:extLst>
            </p:cNvPr>
            <p:cNvSpPr/>
            <p:nvPr/>
          </p:nvSpPr>
          <p:spPr>
            <a:xfrm>
              <a:off x="8882666" y="2903989"/>
              <a:ext cx="2753550" cy="2185996"/>
            </a:xfrm>
            <a:prstGeom prst="roundRect">
              <a:avLst>
                <a:gd name="adj" fmla="val 7067"/>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49733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173964"/>
            <a:ext cx="10131228" cy="1574927"/>
          </a:xfrm>
        </p:spPr>
        <p:txBody>
          <a:bodyPr>
            <a:normAutofit/>
          </a:bodyPr>
          <a:lstStyle/>
          <a:p>
            <a:pPr>
              <a:buFont typeface="Wingdings" pitchFamily="2" charset="2"/>
              <a:buChar char="ü"/>
            </a:pPr>
            <a:r>
              <a:rPr lang="en-US" sz="2000" dirty="0"/>
              <a:t> Understand the repository structure.</a:t>
            </a:r>
          </a:p>
          <a:p>
            <a:pPr>
              <a:buFont typeface="Wingdings" pitchFamily="2" charset="2"/>
              <a:buChar char="ü"/>
            </a:pPr>
            <a:r>
              <a:rPr lang="en-US" sz="2000" dirty="0"/>
              <a:t> Find the </a:t>
            </a:r>
            <a:r>
              <a:rPr lang="en-US" sz="2000" b="1" dirty="0">
                <a:solidFill>
                  <a:srgbClr val="7030A0"/>
                </a:solidFill>
              </a:rPr>
              <a:t>main scripts </a:t>
            </a:r>
            <a:r>
              <a:rPr lang="en-US" sz="2000" dirty="0"/>
              <a:t>for model </a:t>
            </a:r>
            <a:r>
              <a:rPr lang="en-US" sz="2000" b="1" dirty="0">
                <a:solidFill>
                  <a:srgbClr val="7030A0"/>
                </a:solidFill>
              </a:rPr>
              <a:t>training</a:t>
            </a:r>
            <a:r>
              <a:rPr lang="en-US" sz="2000" dirty="0"/>
              <a:t> and </a:t>
            </a:r>
            <a:r>
              <a:rPr lang="en-US" sz="2000" b="1" dirty="0">
                <a:solidFill>
                  <a:srgbClr val="7030A0"/>
                </a:solidFill>
              </a:rPr>
              <a:t>inference</a:t>
            </a:r>
            <a:r>
              <a:rPr lang="en-US" sz="2000" dirty="0"/>
              <a:t>.</a:t>
            </a:r>
          </a:p>
          <a:p>
            <a:pPr>
              <a:buFont typeface="Wingdings" pitchFamily="2" charset="2"/>
              <a:buChar char="ü"/>
            </a:pPr>
            <a:r>
              <a:rPr lang="en-US" sz="2000" dirty="0"/>
              <a:t> Test with examples before customization.</a:t>
            </a:r>
          </a:p>
        </p:txBody>
      </p:sp>
      <p:sp>
        <p:nvSpPr>
          <p:cNvPr id="15" name="TextBox 14">
            <a:extLst>
              <a:ext uri="{FF2B5EF4-FFF2-40B4-BE49-F238E27FC236}">
                <a16:creationId xmlns:a16="http://schemas.microsoft.com/office/drawing/2014/main" id="{53D3E2AA-516A-4A49-B825-5EB64CED00D8}"/>
              </a:ext>
            </a:extLst>
          </p:cNvPr>
          <p:cNvSpPr txBox="1"/>
          <p:nvPr/>
        </p:nvSpPr>
        <p:spPr>
          <a:xfrm>
            <a:off x="5834477" y="3285254"/>
            <a:ext cx="3431023" cy="369332"/>
          </a:xfrm>
          <a:prstGeom prst="rect">
            <a:avLst/>
          </a:prstGeom>
          <a:noFill/>
        </p:spPr>
        <p:txBody>
          <a:bodyPr wrap="square">
            <a:spAutoFit/>
          </a:bodyPr>
          <a:lstStyle/>
          <a:p>
            <a:r>
              <a:rPr lang="en-US" sz="1800" b="1" dirty="0"/>
              <a:t>How to quickly test the model?</a:t>
            </a:r>
            <a:r>
              <a:rPr lang="en-CN" sz="1800" b="1" dirty="0"/>
              <a:t> </a:t>
            </a:r>
          </a:p>
        </p:txBody>
      </p:sp>
      <p:sp>
        <p:nvSpPr>
          <p:cNvPr id="20" name="TextBox 19">
            <a:extLst>
              <a:ext uri="{FF2B5EF4-FFF2-40B4-BE49-F238E27FC236}">
                <a16:creationId xmlns:a16="http://schemas.microsoft.com/office/drawing/2014/main" id="{A3181539-2BA2-6249-BCD7-E66DFC6AD0AA}"/>
              </a:ext>
            </a:extLst>
          </p:cNvPr>
          <p:cNvSpPr txBox="1"/>
          <p:nvPr/>
        </p:nvSpPr>
        <p:spPr>
          <a:xfrm>
            <a:off x="9265500" y="3272006"/>
            <a:ext cx="2518778" cy="369332"/>
          </a:xfrm>
          <a:prstGeom prst="rect">
            <a:avLst/>
          </a:prstGeom>
          <a:noFill/>
        </p:spPr>
        <p:txBody>
          <a:bodyPr wrap="square">
            <a:spAutoFit/>
          </a:bodyPr>
          <a:lstStyle/>
          <a:p>
            <a:r>
              <a:rPr lang="en-US" sz="1800" b="1" dirty="0"/>
              <a:t>Send random data in! </a:t>
            </a:r>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16</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grpSp>
        <p:nvGrpSpPr>
          <p:cNvPr id="4" name="Group 3">
            <a:extLst>
              <a:ext uri="{FF2B5EF4-FFF2-40B4-BE49-F238E27FC236}">
                <a16:creationId xmlns:a16="http://schemas.microsoft.com/office/drawing/2014/main" id="{EE281D80-7D93-1046-8D87-02A96C1EE538}"/>
              </a:ext>
            </a:extLst>
          </p:cNvPr>
          <p:cNvGrpSpPr/>
          <p:nvPr/>
        </p:nvGrpSpPr>
        <p:grpSpPr>
          <a:xfrm>
            <a:off x="576677" y="3431820"/>
            <a:ext cx="8823681" cy="2968935"/>
            <a:chOff x="576677" y="3705348"/>
            <a:chExt cx="8823681" cy="2968935"/>
          </a:xfrm>
        </p:grpSpPr>
        <p:sp>
          <p:nvSpPr>
            <p:cNvPr id="18" name="Title 1">
              <a:extLst>
                <a:ext uri="{FF2B5EF4-FFF2-40B4-BE49-F238E27FC236}">
                  <a16:creationId xmlns:a16="http://schemas.microsoft.com/office/drawing/2014/main" id="{64CC948B-7439-2145-B6F0-26B2686B8FC6}"/>
                </a:ext>
              </a:extLst>
            </p:cNvPr>
            <p:cNvSpPr txBox="1">
              <a:spLocks/>
            </p:cNvSpPr>
            <p:nvPr/>
          </p:nvSpPr>
          <p:spPr>
            <a:xfrm>
              <a:off x="576677" y="3705348"/>
              <a:ext cx="2393100" cy="5113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1600" b="1" dirty="0"/>
                <a:t>Common files and folders</a:t>
              </a:r>
            </a:p>
          </p:txBody>
        </p:sp>
        <p:grpSp>
          <p:nvGrpSpPr>
            <p:cNvPr id="26" name="Group 25">
              <a:extLst>
                <a:ext uri="{FF2B5EF4-FFF2-40B4-BE49-F238E27FC236}">
                  <a16:creationId xmlns:a16="http://schemas.microsoft.com/office/drawing/2014/main" id="{0BF7654F-DDF1-E642-BCD9-A0F4860F385E}"/>
                </a:ext>
              </a:extLst>
            </p:cNvPr>
            <p:cNvGrpSpPr/>
            <p:nvPr/>
          </p:nvGrpSpPr>
          <p:grpSpPr>
            <a:xfrm>
              <a:off x="639271" y="4109108"/>
              <a:ext cx="7767882" cy="2565175"/>
              <a:chOff x="639271" y="4250109"/>
              <a:chExt cx="7767882" cy="2565175"/>
            </a:xfrm>
          </p:grpSpPr>
          <p:sp>
            <p:nvSpPr>
              <p:cNvPr id="16" name="Rectangle 15">
                <a:extLst>
                  <a:ext uri="{FF2B5EF4-FFF2-40B4-BE49-F238E27FC236}">
                    <a16:creationId xmlns:a16="http://schemas.microsoft.com/office/drawing/2014/main" id="{63B3CB28-76CC-CD47-9C5B-1AB7088870A8}"/>
                  </a:ext>
                </a:extLst>
              </p:cNvPr>
              <p:cNvSpPr/>
              <p:nvPr/>
            </p:nvSpPr>
            <p:spPr>
              <a:xfrm>
                <a:off x="639271" y="4250109"/>
                <a:ext cx="7767882" cy="2565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25" name="Group 24">
                <a:extLst>
                  <a:ext uri="{FF2B5EF4-FFF2-40B4-BE49-F238E27FC236}">
                    <a16:creationId xmlns:a16="http://schemas.microsoft.com/office/drawing/2014/main" id="{C2C7C022-8F61-364D-834C-7069A05AD83C}"/>
                  </a:ext>
                </a:extLst>
              </p:cNvPr>
              <p:cNvGrpSpPr/>
              <p:nvPr/>
            </p:nvGrpSpPr>
            <p:grpSpPr>
              <a:xfrm>
                <a:off x="1099716" y="4395298"/>
                <a:ext cx="4614121" cy="2235010"/>
                <a:chOff x="1099716" y="4395298"/>
                <a:chExt cx="4614121" cy="2235010"/>
              </a:xfrm>
            </p:grpSpPr>
            <p:sp>
              <p:nvSpPr>
                <p:cNvPr id="5" name="Rounded Rectangle 4">
                  <a:extLst>
                    <a:ext uri="{FF2B5EF4-FFF2-40B4-BE49-F238E27FC236}">
                      <a16:creationId xmlns:a16="http://schemas.microsoft.com/office/drawing/2014/main" id="{D22B953A-FD1C-8648-AA3F-292F009CB8F2}"/>
                    </a:ext>
                  </a:extLst>
                </p:cNvPr>
                <p:cNvSpPr/>
                <p:nvPr/>
              </p:nvSpPr>
              <p:spPr>
                <a:xfrm>
                  <a:off x="1099717" y="4905525"/>
                  <a:ext cx="2203881"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5CDC1BB9-AD7A-A04C-B164-DC1ED25C5832}"/>
                    </a:ext>
                  </a:extLst>
                </p:cNvPr>
                <p:cNvSpPr/>
                <p:nvPr/>
              </p:nvSpPr>
              <p:spPr>
                <a:xfrm>
                  <a:off x="1099718" y="5160811"/>
                  <a:ext cx="2096578"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B83137B5-43AA-A343-9542-1AD58DC9B0E7}"/>
                    </a:ext>
                  </a:extLst>
                </p:cNvPr>
                <p:cNvSpPr/>
                <p:nvPr/>
              </p:nvSpPr>
              <p:spPr>
                <a:xfrm>
                  <a:off x="1099718" y="5376822"/>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CB57CFB8-F5AD-884B-AB19-9156DCA85C19}"/>
                    </a:ext>
                  </a:extLst>
                </p:cNvPr>
                <p:cNvSpPr/>
                <p:nvPr/>
              </p:nvSpPr>
              <p:spPr>
                <a:xfrm>
                  <a:off x="1099718" y="5625145"/>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2F29E89C-B1D4-984A-AB17-798E0CAE3C5C}"/>
                    </a:ext>
                  </a:extLst>
                </p:cNvPr>
                <p:cNvSpPr/>
                <p:nvPr/>
              </p:nvSpPr>
              <p:spPr>
                <a:xfrm>
                  <a:off x="1099718" y="5872439"/>
                  <a:ext cx="3458526"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4A4BF61B-BD02-DD49-8B22-611E539F0B57}"/>
                    </a:ext>
                  </a:extLst>
                </p:cNvPr>
                <p:cNvSpPr/>
                <p:nvPr/>
              </p:nvSpPr>
              <p:spPr>
                <a:xfrm>
                  <a:off x="1099718" y="6127726"/>
                  <a:ext cx="3029305"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41607464-91A3-AB40-A4B4-1782D5655579}"/>
                    </a:ext>
                  </a:extLst>
                </p:cNvPr>
                <p:cNvSpPr/>
                <p:nvPr/>
              </p:nvSpPr>
              <p:spPr>
                <a:xfrm>
                  <a:off x="1099718" y="6375020"/>
                  <a:ext cx="4614119"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86D711DF-87A6-DD41-8503-060728D4CD16}"/>
                    </a:ext>
                  </a:extLst>
                </p:cNvPr>
                <p:cNvSpPr/>
                <p:nvPr/>
              </p:nvSpPr>
              <p:spPr>
                <a:xfrm>
                  <a:off x="1099718" y="4395298"/>
                  <a:ext cx="144449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ounded Rectangle 22">
                  <a:extLst>
                    <a:ext uri="{FF2B5EF4-FFF2-40B4-BE49-F238E27FC236}">
                      <a16:creationId xmlns:a16="http://schemas.microsoft.com/office/drawing/2014/main" id="{315EFAD2-E772-5740-9ECA-1C89445AAF58}"/>
                    </a:ext>
                  </a:extLst>
                </p:cNvPr>
                <p:cNvSpPr/>
                <p:nvPr/>
              </p:nvSpPr>
              <p:spPr>
                <a:xfrm>
                  <a:off x="1099716" y="4654234"/>
                  <a:ext cx="231720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3" name="Google Shape;120;p18">
              <a:extLst>
                <a:ext uri="{FF2B5EF4-FFF2-40B4-BE49-F238E27FC236}">
                  <a16:creationId xmlns:a16="http://schemas.microsoft.com/office/drawing/2014/main" id="{45F975F6-8B31-7042-A631-1017C9F879F5}"/>
                </a:ext>
              </a:extLst>
            </p:cNvPr>
            <p:cNvSpPr txBox="1"/>
            <p:nvPr/>
          </p:nvSpPr>
          <p:spPr>
            <a:xfrm>
              <a:off x="838200" y="4175839"/>
              <a:ext cx="8562158" cy="212066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README.md</a:t>
              </a:r>
              <a:r>
                <a:rPr lang="en-US" sz="1600" dirty="0">
                  <a:solidFill>
                    <a:schemeClr val="dk1"/>
                  </a:solidFill>
                  <a:latin typeface="Courier New"/>
                  <a:ea typeface="Courier New"/>
                  <a:cs typeface="Courier New"/>
                  <a:sym typeface="Courier New"/>
                </a:rPr>
                <a:t>: Overview, usage, and examples.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main.py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run.py</a:t>
              </a:r>
              <a:r>
                <a:rPr lang="en-US" sz="1600" dirty="0">
                  <a:solidFill>
                    <a:schemeClr val="dk1"/>
                  </a:solidFill>
                  <a:latin typeface="Courier New"/>
                  <a:ea typeface="Courier New"/>
                  <a:cs typeface="Courier New"/>
                  <a:sym typeface="Courier New"/>
                </a:rPr>
                <a:t>: Main script for running the experiment.</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model.py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src</a:t>
              </a:r>
              <a:r>
                <a:rPr lang="en-US" sz="1600" dirty="0">
                  <a:solidFill>
                    <a:schemeClr val="dk1"/>
                  </a:solidFill>
                  <a:latin typeface="Courier New"/>
                  <a:ea typeface="Courier New"/>
                  <a:cs typeface="Courier New"/>
                  <a:sym typeface="Courier New"/>
                </a:rPr>
                <a:t>/: Model architecture definition.</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train/</a:t>
              </a:r>
              <a:r>
                <a:rPr lang="en-US" sz="1600" dirty="0" err="1">
                  <a:solidFill>
                    <a:schemeClr val="dk1"/>
                  </a:solidFill>
                  <a:latin typeface="Courier New"/>
                  <a:ea typeface="Courier New"/>
                  <a:cs typeface="Courier New"/>
                  <a:sym typeface="Courier New"/>
                </a:rPr>
                <a:t>engine.py</a:t>
              </a:r>
              <a:r>
                <a:rPr lang="en-US" sz="1600" dirty="0">
                  <a:solidFill>
                    <a:schemeClr val="dk1"/>
                  </a:solidFill>
                  <a:latin typeface="Courier New"/>
                  <a:ea typeface="Courier New"/>
                  <a:cs typeface="Courier New"/>
                  <a:sym typeface="Courier New"/>
                </a:rPr>
                <a:t>: Script/functions for training the model.</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data/:Scripts for preprocessing data/</a:t>
              </a:r>
              <a:r>
                <a:rPr lang="en-US" sz="1600" dirty="0" err="1">
                  <a:solidFill>
                    <a:schemeClr val="dk1"/>
                  </a:solidFill>
                  <a:latin typeface="Courier New"/>
                  <a:ea typeface="Courier New"/>
                  <a:cs typeface="Courier New"/>
                  <a:sym typeface="Courier New"/>
                </a:rPr>
                <a:t>dataloaders</a:t>
              </a: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utils/: Folder for storing the useful functions.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inference.py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predict.py</a:t>
              </a:r>
              <a:r>
                <a:rPr lang="en-US" sz="1600" dirty="0">
                  <a:solidFill>
                    <a:schemeClr val="dk1"/>
                  </a:solidFill>
                  <a:latin typeface="Courier New"/>
                  <a:ea typeface="Courier New"/>
                  <a:cs typeface="Courier New"/>
                  <a:sym typeface="Courier New"/>
                </a:rPr>
                <a:t>: For running inference.</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config.yaml</a:t>
              </a:r>
              <a:r>
                <a:rPr lang="en-US" sz="1600" dirty="0">
                  <a:solidFill>
                    <a:schemeClr val="dk1"/>
                  </a:solidFill>
                  <a:latin typeface="Courier New"/>
                  <a:ea typeface="Courier New"/>
                  <a:cs typeface="Courier New"/>
                  <a:sym typeface="Courier New"/>
                </a:rPr>
                <a:t> or similar: Hyperparameter settings.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requirements.txt</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environment.yml</a:t>
              </a:r>
              <a:r>
                <a:rPr lang="en-US" sz="1600" dirty="0">
                  <a:solidFill>
                    <a:schemeClr val="dk1"/>
                  </a:solidFill>
                  <a:latin typeface="Courier New"/>
                  <a:ea typeface="Courier New"/>
                  <a:cs typeface="Courier New"/>
                  <a:sym typeface="Courier New"/>
                </a:rPr>
                <a:t>: Dependencies.</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a:t>
              </a: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p:txBody>
        </p:sp>
      </p:gr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Get familiar with the repo</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190094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18">
            <a:extLst>
              <a:ext uri="{FF2B5EF4-FFF2-40B4-BE49-F238E27FC236}">
                <a16:creationId xmlns:a16="http://schemas.microsoft.com/office/drawing/2014/main" id="{FCD6AF4F-7993-A245-B302-1438EB83A483}"/>
              </a:ext>
            </a:extLst>
          </p:cNvPr>
          <p:cNvSpPr txBox="1"/>
          <p:nvPr/>
        </p:nvSpPr>
        <p:spPr>
          <a:xfrm>
            <a:off x="402081" y="1730434"/>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time series/ features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sample_length</a:t>
            </a:r>
            <a:r>
              <a:rPr lang="en-US" sz="16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(64, 16, 2000)</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7" name="Google Shape;120;p18">
            <a:extLst>
              <a:ext uri="{FF2B5EF4-FFF2-40B4-BE49-F238E27FC236}">
                <a16:creationId xmlns:a16="http://schemas.microsoft.com/office/drawing/2014/main" id="{44F2EE59-A3C1-7547-96D3-91D41E994131}"/>
              </a:ext>
            </a:extLst>
          </p:cNvPr>
          <p:cNvSpPr txBox="1"/>
          <p:nvPr/>
        </p:nvSpPr>
        <p:spPr>
          <a:xfrm>
            <a:off x="402081" y="2596267"/>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image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(R,G,B), height, width)</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(64, 3, 224, 224)</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9" name="Content Placeholder 2">
            <a:extLst>
              <a:ext uri="{FF2B5EF4-FFF2-40B4-BE49-F238E27FC236}">
                <a16:creationId xmlns:a16="http://schemas.microsoft.com/office/drawing/2014/main" id="{748F464B-5930-4F4F-9A8D-C25D7FF486E8}"/>
              </a:ext>
            </a:extLst>
          </p:cNvPr>
          <p:cNvSpPr>
            <a:spLocks noGrp="1"/>
          </p:cNvSpPr>
          <p:nvPr>
            <p:ph idx="1"/>
          </p:nvPr>
        </p:nvSpPr>
        <p:spPr>
          <a:xfrm>
            <a:off x="402081" y="1277684"/>
            <a:ext cx="10515600" cy="510617"/>
          </a:xfrm>
        </p:spPr>
        <p:txBody>
          <a:bodyPr>
            <a:normAutofit fontScale="85000" lnSpcReduction="10000"/>
          </a:bodyPr>
          <a:lstStyle/>
          <a:p>
            <a:r>
              <a:rPr lang="en-US" dirty="0"/>
              <a:t>Generate a random tensor that matches the input shape required by the model</a:t>
            </a:r>
          </a:p>
        </p:txBody>
      </p:sp>
      <p:grpSp>
        <p:nvGrpSpPr>
          <p:cNvPr id="3" name="Group 2">
            <a:extLst>
              <a:ext uri="{FF2B5EF4-FFF2-40B4-BE49-F238E27FC236}">
                <a16:creationId xmlns:a16="http://schemas.microsoft.com/office/drawing/2014/main" id="{08BD1D97-C687-9044-B32A-89B1BD451F07}"/>
              </a:ext>
            </a:extLst>
          </p:cNvPr>
          <p:cNvGrpSpPr/>
          <p:nvPr/>
        </p:nvGrpSpPr>
        <p:grpSpPr>
          <a:xfrm>
            <a:off x="329253" y="3513833"/>
            <a:ext cx="10515600" cy="1833381"/>
            <a:chOff x="329253" y="3513833"/>
            <a:chExt cx="10515600" cy="1833381"/>
          </a:xfrm>
        </p:grpSpPr>
        <p:sp>
          <p:nvSpPr>
            <p:cNvPr id="8" name="Google Shape;120;p18">
              <a:extLst>
                <a:ext uri="{FF2B5EF4-FFF2-40B4-BE49-F238E27FC236}">
                  <a16:creationId xmlns:a16="http://schemas.microsoft.com/office/drawing/2014/main" id="{495BE88A-EBF4-A548-9D10-5AC1F9F60D23}"/>
                </a:ext>
              </a:extLst>
            </p:cNvPr>
            <p:cNvSpPr txBox="1"/>
            <p:nvPr/>
          </p:nvSpPr>
          <p:spPr>
            <a:xfrm>
              <a:off x="402081" y="3973716"/>
              <a:ext cx="9503460" cy="1373498"/>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model = </a:t>
              </a:r>
              <a:r>
                <a:rPr lang="en-US" sz="1600" dirty="0" err="1">
                  <a:solidFill>
                    <a:schemeClr val="dk1"/>
                  </a:solidFill>
                  <a:latin typeface="Courier New"/>
                  <a:ea typeface="Courier New"/>
                  <a:cs typeface="Courier New"/>
                  <a:sym typeface="Courier New"/>
                </a:rPr>
                <a:t>CoolModel</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emb_size</a:t>
              </a:r>
              <a:r>
                <a:rPr lang="en-US" sz="1600" dirty="0">
                  <a:solidFill>
                    <a:schemeClr val="dk1"/>
                  </a:solidFill>
                  <a:latin typeface="Courier New"/>
                  <a:ea typeface="Courier New"/>
                  <a:cs typeface="Courier New"/>
                  <a:sym typeface="Courier New"/>
                </a:rPr>
                <a:t>=256, heads=8, depth=4, </a:t>
              </a:r>
              <a:r>
                <a:rPr lang="en-US" sz="1600" dirty="0" err="1">
                  <a:solidFill>
                    <a:schemeClr val="dk1"/>
                  </a:solidFill>
                  <a:latin typeface="Courier New"/>
                  <a:ea typeface="Courier New"/>
                  <a:cs typeface="Courier New"/>
                  <a:sym typeface="Courier New"/>
                </a:rPr>
                <a:t>n_classes</a:t>
              </a:r>
              <a:r>
                <a:rPr lang="en-US" sz="1600" dirty="0">
                  <a:solidFill>
                    <a:schemeClr val="dk1"/>
                  </a:solidFill>
                  <a:latin typeface="Courier New"/>
                  <a:ea typeface="Courier New"/>
                  <a:cs typeface="Courier New"/>
                  <a:sym typeface="Courier New"/>
                </a:rPr>
                <a:t>=5, </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n_fft</a:t>
              </a:r>
              <a:r>
                <a:rPr lang="en-US" sz="1600" dirty="0">
                  <a:solidFill>
                    <a:schemeClr val="dk1"/>
                  </a:solidFill>
                  <a:latin typeface="Courier New"/>
                  <a:ea typeface="Courier New"/>
                  <a:cs typeface="Courier New"/>
                  <a:sym typeface="Courier New"/>
                </a:rPr>
                <a:t>=200, </a:t>
              </a:r>
              <a:r>
                <a:rPr lang="en-US" sz="1600" dirty="0" err="1">
                  <a:solidFill>
                    <a:schemeClr val="dk1"/>
                  </a:solidFill>
                  <a:latin typeface="Courier New"/>
                  <a:ea typeface="Courier New"/>
                  <a:cs typeface="Courier New"/>
                  <a:sym typeface="Courier New"/>
                </a:rPr>
                <a:t>hop_length</a:t>
              </a:r>
              <a:r>
                <a:rPr lang="en-US" sz="1600" dirty="0">
                  <a:solidFill>
                    <a:schemeClr val="dk1"/>
                  </a:solidFill>
                  <a:latin typeface="Courier New"/>
                  <a:ea typeface="Courier New"/>
                  <a:cs typeface="Courier New"/>
                  <a:sym typeface="Courier New"/>
                </a:rPr>
                <a:t>=100)</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out = model(x)</a:t>
              </a:r>
              <a:endParaRPr lang="en-US" altLang="zh-CN"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or out1, out2 = model(x)</a:t>
              </a:r>
              <a:r>
                <a:rPr lang="en-US" altLang="zh-CN" sz="1600" dirty="0">
                  <a:solidFill>
                    <a:schemeClr val="dk1"/>
                  </a:solidFill>
                  <a:latin typeface="Courier New"/>
                  <a:ea typeface="Courier New"/>
                  <a:cs typeface="Courier New"/>
                  <a:sym typeface="Courier New"/>
                </a:rPr>
                <a:t> #</a:t>
              </a:r>
              <a:r>
                <a:rPr lang="zh-CN" altLang="en-US" sz="1600" dirty="0">
                  <a:solidFill>
                    <a:schemeClr val="dk1"/>
                  </a:solidFill>
                  <a:latin typeface="Courier New"/>
                  <a:ea typeface="Courier New"/>
                  <a:cs typeface="Courier New"/>
                  <a:sym typeface="Courier New"/>
                </a:rPr>
                <a:t> </a:t>
              </a:r>
              <a:r>
                <a:rPr lang="en-US" altLang="zh-CN" sz="1600" dirty="0">
                  <a:solidFill>
                    <a:schemeClr val="dk1"/>
                  </a:solidFill>
                  <a:latin typeface="Courier New"/>
                  <a:ea typeface="Courier New"/>
                  <a:cs typeface="Courier New"/>
                  <a:sym typeface="Courier New"/>
                </a:rPr>
                <a:t>some model might have multiple outputs</a:t>
              </a: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print(</a:t>
              </a:r>
              <a:r>
                <a:rPr lang="en-US" sz="1600" dirty="0" err="1">
                  <a:solidFill>
                    <a:schemeClr val="dk1"/>
                  </a:solidFill>
                  <a:latin typeface="Courier New"/>
                  <a:ea typeface="Courier New"/>
                  <a:cs typeface="Courier New"/>
                  <a:sym typeface="Courier New"/>
                </a:rPr>
                <a:t>out.shape</a:t>
              </a:r>
              <a:r>
                <a:rPr lang="en-US" sz="1600" dirty="0">
                  <a:solidFill>
                    <a:schemeClr val="dk1"/>
                  </a:solidFill>
                  <a:latin typeface="Courier New"/>
                  <a:ea typeface="Courier New"/>
                  <a:cs typeface="Courier New"/>
                  <a:sym typeface="Courier New"/>
                </a:rPr>
                <a:t>)</a:t>
              </a:r>
            </a:p>
          </p:txBody>
        </p:sp>
        <p:sp>
          <p:nvSpPr>
            <p:cNvPr id="11" name="Content Placeholder 2">
              <a:extLst>
                <a:ext uri="{FF2B5EF4-FFF2-40B4-BE49-F238E27FC236}">
                  <a16:creationId xmlns:a16="http://schemas.microsoft.com/office/drawing/2014/main" id="{0EF9173A-B551-E248-9D50-091E6B5E1A53}"/>
                </a:ext>
              </a:extLst>
            </p:cNvPr>
            <p:cNvSpPr txBox="1">
              <a:spLocks/>
            </p:cNvSpPr>
            <p:nvPr/>
          </p:nvSpPr>
          <p:spPr>
            <a:xfrm>
              <a:off x="329253" y="3513833"/>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Initialize the model and pass the generated tensor as input.</a:t>
              </a:r>
            </a:p>
          </p:txBody>
        </p:sp>
      </p:grpSp>
      <p:sp>
        <p:nvSpPr>
          <p:cNvPr id="12" name="Title 1">
            <a:extLst>
              <a:ext uri="{FF2B5EF4-FFF2-40B4-BE49-F238E27FC236}">
                <a16:creationId xmlns:a16="http://schemas.microsoft.com/office/drawing/2014/main" id="{E5929350-D7A2-5440-B4BC-386E66A4AA90}"/>
              </a:ext>
            </a:extLst>
          </p:cNvPr>
          <p:cNvSpPr>
            <a:spLocks noGrp="1"/>
          </p:cNvSpPr>
          <p:nvPr>
            <p:ph type="title"/>
          </p:nvPr>
        </p:nvSpPr>
        <p:spPr>
          <a:xfrm>
            <a:off x="576677" y="80942"/>
            <a:ext cx="10515600" cy="1325563"/>
          </a:xfrm>
        </p:spPr>
        <p:txBody>
          <a:bodyPr/>
          <a:lstStyle/>
          <a:p>
            <a:r>
              <a:rPr lang="en-CN" dirty="0"/>
              <a:t>Step4. Quick start with the DL repo</a:t>
            </a:r>
          </a:p>
        </p:txBody>
      </p:sp>
      <p:sp>
        <p:nvSpPr>
          <p:cNvPr id="13" name="Content Placeholder 2">
            <a:extLst>
              <a:ext uri="{FF2B5EF4-FFF2-40B4-BE49-F238E27FC236}">
                <a16:creationId xmlns:a16="http://schemas.microsoft.com/office/drawing/2014/main" id="{93374006-B7B2-CF42-AA9E-E10B884A0707}"/>
              </a:ext>
            </a:extLst>
          </p:cNvPr>
          <p:cNvSpPr txBox="1">
            <a:spLocks/>
          </p:cNvSpPr>
          <p:nvPr/>
        </p:nvSpPr>
        <p:spPr>
          <a:xfrm>
            <a:off x="329253" y="5526298"/>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Set breakpoints in the code to observe how the model processes features</a:t>
            </a:r>
          </a:p>
        </p:txBody>
      </p:sp>
      <p:sp>
        <p:nvSpPr>
          <p:cNvPr id="2" name="Slide Number Placeholder 1">
            <a:extLst>
              <a:ext uri="{FF2B5EF4-FFF2-40B4-BE49-F238E27FC236}">
                <a16:creationId xmlns:a16="http://schemas.microsoft.com/office/drawing/2014/main" id="{AB83B68C-8F94-324E-A579-497A11035EB0}"/>
              </a:ext>
            </a:extLst>
          </p:cNvPr>
          <p:cNvSpPr>
            <a:spLocks noGrp="1"/>
          </p:cNvSpPr>
          <p:nvPr>
            <p:ph type="sldNum" sz="quarter" idx="12"/>
          </p:nvPr>
        </p:nvSpPr>
        <p:spPr/>
        <p:txBody>
          <a:bodyPr/>
          <a:lstStyle/>
          <a:p>
            <a:fld id="{654A9E85-C21C-8242-A31F-6D7B99FF2781}" type="slidenum">
              <a:rPr lang="en-CN" smtClean="0"/>
              <a:t>17</a:t>
            </a:fld>
            <a:endParaRPr lang="en-CN"/>
          </a:p>
        </p:txBody>
      </p:sp>
    </p:spTree>
    <p:extLst>
      <p:ext uri="{BB962C8B-B14F-4D97-AF65-F5344CB8AC3E}">
        <p14:creationId xmlns:p14="http://schemas.microsoft.com/office/powerpoint/2010/main" val="71640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generic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18</a:t>
            </a:fld>
            <a:endParaRPr lang="en-CN"/>
          </a:p>
        </p:txBody>
      </p:sp>
      <p:grpSp>
        <p:nvGrpSpPr>
          <p:cNvPr id="5" name="Group 4">
            <a:extLst>
              <a:ext uri="{FF2B5EF4-FFF2-40B4-BE49-F238E27FC236}">
                <a16:creationId xmlns:a16="http://schemas.microsoft.com/office/drawing/2014/main" id="{4E77C06E-18C5-904D-A4D5-6B2C0DE2893B}"/>
              </a:ext>
            </a:extLst>
          </p:cNvPr>
          <p:cNvGrpSpPr/>
          <p:nvPr/>
        </p:nvGrpSpPr>
        <p:grpSpPr>
          <a:xfrm>
            <a:off x="196690" y="1411705"/>
            <a:ext cx="11798620" cy="4640179"/>
            <a:chOff x="196690" y="1411705"/>
            <a:chExt cx="11798620" cy="4640179"/>
          </a:xfrm>
        </p:grpSpPr>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CF1F49D1-B19B-B64D-B0AD-6714A9C7B81D}"/>
                </a:ext>
              </a:extLst>
            </p:cNvPr>
            <p:cNvSpPr/>
            <p:nvPr/>
          </p:nvSpPr>
          <p:spPr>
            <a:xfrm>
              <a:off x="2308195" y="3889699"/>
              <a:ext cx="958788" cy="194029"/>
            </a:xfrm>
            <a:prstGeom prst="rect">
              <a:avLst/>
            </a:prstGeom>
            <a:solidFill>
              <a:srgbClr val="F2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1962284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a:t>
            </a:r>
            <a:r>
              <a:rPr lang="en-CN" sz="4000" b="1" dirty="0"/>
              <a:t> </a:t>
            </a:r>
            <a:r>
              <a:rPr lang="en-CN" sz="4000" b="1" dirty="0">
                <a:solidFill>
                  <a:srgbClr val="7030A0"/>
                </a:solidFill>
              </a:rPr>
              <a:t>inference</a:t>
            </a:r>
            <a:r>
              <a:rPr lang="en-CN" sz="4000" b="1" dirty="0"/>
              <a:t> </a:t>
            </a:r>
            <a:r>
              <a:rPr lang="en-CN" sz="4000" dirty="0"/>
              <a:t>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19</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DA531484-5585-1D45-A883-51E8014892F5}"/>
              </a:ext>
            </a:extLst>
          </p:cNvPr>
          <p:cNvSpPr/>
          <p:nvPr/>
        </p:nvSpPr>
        <p:spPr>
          <a:xfrm>
            <a:off x="754602" y="4421080"/>
            <a:ext cx="4545367" cy="1481931"/>
          </a:xfrm>
          <a:prstGeom prst="rect">
            <a:avLst/>
          </a:prstGeom>
          <a:solidFill>
            <a:srgbClr val="F1F4F8">
              <a:alpha val="9400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TextBox 12">
            <a:extLst>
              <a:ext uri="{FF2B5EF4-FFF2-40B4-BE49-F238E27FC236}">
                <a16:creationId xmlns:a16="http://schemas.microsoft.com/office/drawing/2014/main" id="{B1678C61-757A-484B-BB2C-A7E067DE812D}"/>
              </a:ext>
            </a:extLst>
          </p:cNvPr>
          <p:cNvSpPr txBox="1"/>
          <p:nvPr/>
        </p:nvSpPr>
        <p:spPr>
          <a:xfrm>
            <a:off x="0" y="6370658"/>
            <a:ext cx="10379950" cy="415498"/>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Inference</a:t>
            </a:r>
            <a:r>
              <a:rPr lang="en-US" sz="1050" dirty="0"/>
              <a:t> is the process of using a trained model to make predictions or generate outputs based on new, unseen data</a:t>
            </a:r>
          </a:p>
          <a:p>
            <a:pPr marL="171450" indent="-171450">
              <a:buFont typeface="Arial" panose="020B0604020202020204" pitchFamily="34" charset="0"/>
              <a:buChar char="•"/>
            </a:pPr>
            <a:r>
              <a:rPr lang="en-US" sz="1050" b="1" dirty="0">
                <a:solidFill>
                  <a:srgbClr val="7030A0"/>
                </a:solidFill>
              </a:rPr>
              <a:t>Pretrained weights </a:t>
            </a:r>
            <a:r>
              <a:rPr lang="en-US" sz="1050" dirty="0"/>
              <a:t>are the learned parameters of a deep learning model that have been trained on a large dataset and can be used to initialize a new model for fine-tuning or inference.</a:t>
            </a:r>
            <a:endParaRPr lang="en-CN" sz="1050" dirty="0"/>
          </a:p>
        </p:txBody>
      </p:sp>
      <p:sp>
        <p:nvSpPr>
          <p:cNvPr id="15" name="TextBox 14">
            <a:extLst>
              <a:ext uri="{FF2B5EF4-FFF2-40B4-BE49-F238E27FC236}">
                <a16:creationId xmlns:a16="http://schemas.microsoft.com/office/drawing/2014/main" id="{53576E84-8C9C-224D-9DD7-10C681634E01}"/>
              </a:ext>
            </a:extLst>
          </p:cNvPr>
          <p:cNvSpPr txBox="1"/>
          <p:nvPr/>
        </p:nvSpPr>
        <p:spPr>
          <a:xfrm>
            <a:off x="3419324" y="1114583"/>
            <a:ext cx="6094520" cy="261610"/>
          </a:xfrm>
          <a:prstGeom prst="rect">
            <a:avLst/>
          </a:prstGeom>
          <a:noFill/>
        </p:spPr>
        <p:txBody>
          <a:bodyPr wrap="square">
            <a:spAutoFit/>
          </a:bodyPr>
          <a:lstStyle/>
          <a:p>
            <a:r>
              <a:rPr lang="en-CN" sz="1050" dirty="0">
                <a:solidFill>
                  <a:srgbClr val="7030A0"/>
                </a:solidFill>
              </a:rPr>
              <a:t>(pass new data to a pretrained model)</a:t>
            </a:r>
            <a:endParaRPr lang="en-CN" sz="1050" dirty="0"/>
          </a:p>
        </p:txBody>
      </p:sp>
      <p:sp>
        <p:nvSpPr>
          <p:cNvPr id="16" name="Google Shape;120;p18">
            <a:extLst>
              <a:ext uri="{FF2B5EF4-FFF2-40B4-BE49-F238E27FC236}">
                <a16:creationId xmlns:a16="http://schemas.microsoft.com/office/drawing/2014/main" id="{D4BCA24F-3E47-9B4F-A07A-4C5B732A0F47}"/>
              </a:ext>
            </a:extLst>
          </p:cNvPr>
          <p:cNvSpPr txBox="1"/>
          <p:nvPr/>
        </p:nvSpPr>
        <p:spPr>
          <a:xfrm>
            <a:off x="859240" y="4642493"/>
            <a:ext cx="4811697"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solidFill>
                  <a:schemeClr val="dk1"/>
                </a:solidFill>
                <a:latin typeface="Courier New"/>
                <a:ea typeface="Courier New"/>
                <a:cs typeface="Courier New"/>
                <a:sym typeface="Courier New"/>
              </a:rPr>
              <a:t>model.load_state_dict</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torch.load</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model_weights.pth</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18" name="Straight Arrow Connector 17">
            <a:extLst>
              <a:ext uri="{FF2B5EF4-FFF2-40B4-BE49-F238E27FC236}">
                <a16:creationId xmlns:a16="http://schemas.microsoft.com/office/drawing/2014/main" id="{479CB106-7BE4-514B-A915-BFE9D17BB1B3}"/>
              </a:ext>
            </a:extLst>
          </p:cNvPr>
          <p:cNvCxnSpPr>
            <a:cxnSpLocks/>
          </p:cNvCxnSpPr>
          <p:nvPr/>
        </p:nvCxnSpPr>
        <p:spPr>
          <a:xfrm flipH="1">
            <a:off x="3027285" y="4323719"/>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DBF9B-AF10-2145-9581-9A23531176A1}"/>
              </a:ext>
            </a:extLst>
          </p:cNvPr>
          <p:cNvCxnSpPr>
            <a:cxnSpLocks/>
          </p:cNvCxnSpPr>
          <p:nvPr/>
        </p:nvCxnSpPr>
        <p:spPr>
          <a:xfrm flipV="1">
            <a:off x="3212770" y="4320272"/>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23" name="Google Shape;120;p18">
            <a:extLst>
              <a:ext uri="{FF2B5EF4-FFF2-40B4-BE49-F238E27FC236}">
                <a16:creationId xmlns:a16="http://schemas.microsoft.com/office/drawing/2014/main" id="{0F0F9165-CBAF-FA4F-85DC-2D383741B80D}"/>
              </a:ext>
            </a:extLst>
          </p:cNvPr>
          <p:cNvSpPr txBox="1"/>
          <p:nvPr/>
        </p:nvSpPr>
        <p:spPr>
          <a:xfrm>
            <a:off x="3858946" y="1601398"/>
            <a:ext cx="2458166" cy="681059"/>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with </a:t>
            </a:r>
            <a:r>
              <a:rPr lang="en-US" sz="1100" dirty="0" err="1">
                <a:solidFill>
                  <a:schemeClr val="dk1"/>
                </a:solidFill>
                <a:latin typeface="Courier New"/>
                <a:ea typeface="Courier New"/>
                <a:cs typeface="Courier New"/>
                <a:sym typeface="Courier New"/>
              </a:rPr>
              <a:t>torch.no_grad</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model.eval</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y_hat</a:t>
            </a:r>
            <a:r>
              <a:rPr lang="en-US" sz="1100" dirty="0">
                <a:solidFill>
                  <a:schemeClr val="dk1"/>
                </a:solidFill>
                <a:latin typeface="Courier New"/>
                <a:ea typeface="Courier New"/>
                <a:cs typeface="Courier New"/>
                <a:sym typeface="Courier New"/>
              </a:rPr>
              <a:t> = model(x)</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24" name="Straight Arrow Connector 23">
            <a:extLst>
              <a:ext uri="{FF2B5EF4-FFF2-40B4-BE49-F238E27FC236}">
                <a16:creationId xmlns:a16="http://schemas.microsoft.com/office/drawing/2014/main" id="{4D9E10B8-94EF-FD45-8CDC-D159A2313FBD}"/>
              </a:ext>
            </a:extLst>
          </p:cNvPr>
          <p:cNvCxnSpPr>
            <a:cxnSpLocks/>
          </p:cNvCxnSpPr>
          <p:nvPr/>
        </p:nvCxnSpPr>
        <p:spPr>
          <a:xfrm flipH="1">
            <a:off x="4946341" y="2366810"/>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3560846-3FE7-C640-9535-6BAD77DBA1A4}"/>
              </a:ext>
            </a:extLst>
          </p:cNvPr>
          <p:cNvCxnSpPr>
            <a:cxnSpLocks/>
          </p:cNvCxnSpPr>
          <p:nvPr/>
        </p:nvCxnSpPr>
        <p:spPr>
          <a:xfrm flipV="1">
            <a:off x="5131826" y="2363363"/>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0CC46-6A6D-2745-A58C-B74B40D88222}"/>
              </a:ext>
            </a:extLst>
          </p:cNvPr>
          <p:cNvSpPr>
            <a:spLocks noGrp="1"/>
          </p:cNvSpPr>
          <p:nvPr>
            <p:ph idx="1"/>
          </p:nvPr>
        </p:nvSpPr>
        <p:spPr>
          <a:xfrm>
            <a:off x="522514" y="2070554"/>
            <a:ext cx="11146972" cy="2436132"/>
          </a:xfrm>
        </p:spPr>
        <p:txBody>
          <a:bodyPr/>
          <a:lstStyle/>
          <a:p>
            <a:r>
              <a:rPr lang="en-US" dirty="0"/>
              <a:t>   Where to find cutting-edge DL/ML research papers.</a:t>
            </a:r>
          </a:p>
          <a:p>
            <a:r>
              <a:rPr lang="en-US" dirty="0"/>
              <a:t>   Finding and utilizing the right resources.</a:t>
            </a:r>
          </a:p>
          <a:p>
            <a:r>
              <a:rPr lang="en-US" dirty="0"/>
              <a:t>   How to get started with the repo and run inference/train these models</a:t>
            </a:r>
          </a:p>
          <a:p>
            <a:r>
              <a:rPr lang="en-US" dirty="0"/>
              <a:t>   Hands on! Run </a:t>
            </a:r>
            <a:r>
              <a:rPr lang="en-US"/>
              <a:t>state-of-the-art code </a:t>
            </a:r>
            <a:r>
              <a:rPr lang="en-US" dirty="0"/>
              <a:t>demo together</a:t>
            </a:r>
          </a:p>
        </p:txBody>
      </p:sp>
      <p:sp>
        <p:nvSpPr>
          <p:cNvPr id="2" name="Title 1">
            <a:extLst>
              <a:ext uri="{FF2B5EF4-FFF2-40B4-BE49-F238E27FC236}">
                <a16:creationId xmlns:a16="http://schemas.microsoft.com/office/drawing/2014/main" id="{BB846926-926B-BB41-8725-FA36C5FBE404}"/>
              </a:ext>
            </a:extLst>
          </p:cNvPr>
          <p:cNvSpPr>
            <a:spLocks noGrp="1"/>
          </p:cNvSpPr>
          <p:nvPr>
            <p:ph type="title"/>
          </p:nvPr>
        </p:nvSpPr>
        <p:spPr>
          <a:xfrm>
            <a:off x="602721" y="468515"/>
            <a:ext cx="10515600" cy="1325563"/>
          </a:xfrm>
        </p:spPr>
        <p:txBody>
          <a:bodyPr/>
          <a:lstStyle/>
          <a:p>
            <a:r>
              <a:rPr lang="en-CN" dirty="0"/>
              <a:t>What you will learn:</a:t>
            </a:r>
          </a:p>
        </p:txBody>
      </p:sp>
      <p:sp>
        <p:nvSpPr>
          <p:cNvPr id="6" name="Slide Number Placeholder 5">
            <a:extLst>
              <a:ext uri="{FF2B5EF4-FFF2-40B4-BE49-F238E27FC236}">
                <a16:creationId xmlns:a16="http://schemas.microsoft.com/office/drawing/2014/main" id="{FA514E0C-CF11-1244-8174-37C03EBC0CDE}"/>
              </a:ext>
            </a:extLst>
          </p:cNvPr>
          <p:cNvSpPr>
            <a:spLocks noGrp="1"/>
          </p:cNvSpPr>
          <p:nvPr>
            <p:ph type="sldNum" sz="quarter" idx="12"/>
          </p:nvPr>
        </p:nvSpPr>
        <p:spPr/>
        <p:txBody>
          <a:bodyPr/>
          <a:lstStyle/>
          <a:p>
            <a:fld id="{654A9E85-C21C-8242-A31F-6D7B99FF2781}" type="slidenum">
              <a:rPr lang="en-CN" smtClean="0"/>
              <a:t>2</a:t>
            </a:fld>
            <a:endParaRPr lang="en-CN"/>
          </a:p>
        </p:txBody>
      </p:sp>
      <p:grpSp>
        <p:nvGrpSpPr>
          <p:cNvPr id="5" name="Group 4">
            <a:extLst>
              <a:ext uri="{FF2B5EF4-FFF2-40B4-BE49-F238E27FC236}">
                <a16:creationId xmlns:a16="http://schemas.microsoft.com/office/drawing/2014/main" id="{9B38D951-8853-C643-8783-5D61BA1C0CA2}"/>
              </a:ext>
            </a:extLst>
          </p:cNvPr>
          <p:cNvGrpSpPr/>
          <p:nvPr/>
        </p:nvGrpSpPr>
        <p:grpSpPr>
          <a:xfrm>
            <a:off x="602721" y="2161716"/>
            <a:ext cx="242071" cy="1762331"/>
            <a:chOff x="918406" y="1916787"/>
            <a:chExt cx="242071" cy="1762331"/>
          </a:xfrm>
        </p:grpSpPr>
        <p:sp>
          <p:nvSpPr>
            <p:cNvPr id="4" name="Triangle 3">
              <a:extLst>
                <a:ext uri="{FF2B5EF4-FFF2-40B4-BE49-F238E27FC236}">
                  <a16:creationId xmlns:a16="http://schemas.microsoft.com/office/drawing/2014/main" id="{55FEA307-441F-2441-87ED-853A19675017}"/>
                </a:ext>
              </a:extLst>
            </p:cNvPr>
            <p:cNvSpPr/>
            <p:nvPr/>
          </p:nvSpPr>
          <p:spPr>
            <a:xfrm rot="5400000">
              <a:off x="915256" y="1919940"/>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Triangle 6">
              <a:extLst>
                <a:ext uri="{FF2B5EF4-FFF2-40B4-BE49-F238E27FC236}">
                  <a16:creationId xmlns:a16="http://schemas.microsoft.com/office/drawing/2014/main" id="{701D2B65-A81A-244E-9149-67AB8FE9E30B}"/>
                </a:ext>
              </a:extLst>
            </p:cNvPr>
            <p:cNvSpPr/>
            <p:nvPr/>
          </p:nvSpPr>
          <p:spPr>
            <a:xfrm rot="5400000">
              <a:off x="915255" y="241449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Triangle 7">
              <a:extLst>
                <a:ext uri="{FF2B5EF4-FFF2-40B4-BE49-F238E27FC236}">
                  <a16:creationId xmlns:a16="http://schemas.microsoft.com/office/drawing/2014/main" id="{7C97DCFE-13E7-2246-9D68-D4023D8692F7}"/>
                </a:ext>
              </a:extLst>
            </p:cNvPr>
            <p:cNvSpPr/>
            <p:nvPr/>
          </p:nvSpPr>
          <p:spPr>
            <a:xfrm rot="5400000">
              <a:off x="915253" y="295208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riangle 8">
              <a:extLst>
                <a:ext uri="{FF2B5EF4-FFF2-40B4-BE49-F238E27FC236}">
                  <a16:creationId xmlns:a16="http://schemas.microsoft.com/office/drawing/2014/main" id="{A3E4C176-7957-3740-8E1D-21945AC68468}"/>
                </a:ext>
              </a:extLst>
            </p:cNvPr>
            <p:cNvSpPr/>
            <p:nvPr/>
          </p:nvSpPr>
          <p:spPr>
            <a:xfrm rot="5400000">
              <a:off x="915253" y="3433898"/>
              <a:ext cx="248373" cy="242067"/>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6361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a:t>
            </a:r>
            <a:r>
              <a:rPr lang="en-CN" sz="4000" b="1" dirty="0">
                <a:solidFill>
                  <a:srgbClr val="7030A0"/>
                </a:solidFill>
              </a:rPr>
              <a:t>finetune/train</a:t>
            </a:r>
            <a:r>
              <a:rPr lang="en-CN" sz="4000" dirty="0"/>
              <a:t>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20</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2" name="Google Shape;120;p18">
            <a:extLst>
              <a:ext uri="{FF2B5EF4-FFF2-40B4-BE49-F238E27FC236}">
                <a16:creationId xmlns:a16="http://schemas.microsoft.com/office/drawing/2014/main" id="{76E939C4-EEF7-3A4A-B797-8B05FF81771C}"/>
              </a:ext>
            </a:extLst>
          </p:cNvPr>
          <p:cNvSpPr txBox="1"/>
          <p:nvPr/>
        </p:nvSpPr>
        <p:spPr>
          <a:xfrm>
            <a:off x="1835911" y="2099147"/>
            <a:ext cx="3890185"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err="1">
                <a:solidFill>
                  <a:schemeClr val="dk1"/>
                </a:solidFill>
                <a:latin typeface="Courier New"/>
                <a:ea typeface="Courier New"/>
                <a:cs typeface="Courier New"/>
                <a:sym typeface="Courier New"/>
              </a:rPr>
              <a:t>model.load_state_dict</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torch.load</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model_weights.pth</a:t>
            </a:r>
            <a:r>
              <a:rPr lang="en-US" sz="9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900" dirty="0">
              <a:solidFill>
                <a:schemeClr val="dk1"/>
              </a:solidFill>
              <a:latin typeface="Courier New"/>
              <a:ea typeface="Courier New"/>
              <a:cs typeface="Courier New"/>
              <a:sym typeface="Courier New"/>
            </a:endParaRPr>
          </a:p>
        </p:txBody>
      </p:sp>
      <p:cxnSp>
        <p:nvCxnSpPr>
          <p:cNvPr id="13" name="Straight Arrow Connector 12">
            <a:extLst>
              <a:ext uri="{FF2B5EF4-FFF2-40B4-BE49-F238E27FC236}">
                <a16:creationId xmlns:a16="http://schemas.microsoft.com/office/drawing/2014/main" id="{99FF0C62-6D04-574D-905A-06223581E7CC}"/>
              </a:ext>
            </a:extLst>
          </p:cNvPr>
          <p:cNvCxnSpPr>
            <a:cxnSpLocks/>
          </p:cNvCxnSpPr>
          <p:nvPr/>
        </p:nvCxnSpPr>
        <p:spPr>
          <a:xfrm flipH="1">
            <a:off x="3346882" y="2430752"/>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4D9581-2FB6-D14B-9E84-EF61C7D9B5DC}"/>
              </a:ext>
            </a:extLst>
          </p:cNvPr>
          <p:cNvSpPr txBox="1"/>
          <p:nvPr/>
        </p:nvSpPr>
        <p:spPr>
          <a:xfrm>
            <a:off x="663888" y="5551352"/>
            <a:ext cx="2745138" cy="261610"/>
          </a:xfrm>
          <a:prstGeom prst="rect">
            <a:avLst/>
          </a:prstGeom>
          <a:noFill/>
          <a:ln>
            <a:noFill/>
          </a:ln>
        </p:spPr>
        <p:txBody>
          <a:bodyPr wrap="square">
            <a:spAutoFit/>
          </a:bodyPr>
          <a:lstStyle/>
          <a:p>
            <a:pPr algn="ctr"/>
            <a:r>
              <a:rPr lang="en-US" altLang="zh-CN" sz="1050" dirty="0"/>
              <a:t>(If task is different, consider changing a loss)</a:t>
            </a:r>
            <a:endParaRPr lang="en-CN" sz="1050" dirty="0"/>
          </a:p>
        </p:txBody>
      </p:sp>
      <p:sp>
        <p:nvSpPr>
          <p:cNvPr id="15" name="TextBox 14">
            <a:extLst>
              <a:ext uri="{FF2B5EF4-FFF2-40B4-BE49-F238E27FC236}">
                <a16:creationId xmlns:a16="http://schemas.microsoft.com/office/drawing/2014/main" id="{A3EE4079-09A0-3B4D-9464-D5A28439D575}"/>
              </a:ext>
            </a:extLst>
          </p:cNvPr>
          <p:cNvSpPr txBox="1"/>
          <p:nvPr/>
        </p:nvSpPr>
        <p:spPr>
          <a:xfrm>
            <a:off x="0" y="6546481"/>
            <a:ext cx="10899234" cy="253916"/>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Fine-tuning</a:t>
            </a:r>
            <a:r>
              <a:rPr lang="en-US" sz="1050" dirty="0"/>
              <a:t> is the process of taking a pre-trained machine learning model and further training it on a specific task or dataset to improve its performance and adapt it to specialized requirements.</a:t>
            </a:r>
          </a:p>
        </p:txBody>
      </p:sp>
    </p:spTree>
    <p:extLst>
      <p:ext uri="{BB962C8B-B14F-4D97-AF65-F5344CB8AC3E}">
        <p14:creationId xmlns:p14="http://schemas.microsoft.com/office/powerpoint/2010/main" val="546377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Takeaway Tips</a:t>
            </a:r>
          </a:p>
        </p:txBody>
      </p:sp>
      <p:sp>
        <p:nvSpPr>
          <p:cNvPr id="3" name="Content Placeholder 2">
            <a:extLst>
              <a:ext uri="{FF2B5EF4-FFF2-40B4-BE49-F238E27FC236}">
                <a16:creationId xmlns:a16="http://schemas.microsoft.com/office/drawing/2014/main" id="{0EE0D549-A2E4-DC43-BEF4-464FCC6F2601}"/>
              </a:ext>
            </a:extLst>
          </p:cNvPr>
          <p:cNvSpPr>
            <a:spLocks noGrp="1"/>
          </p:cNvSpPr>
          <p:nvPr>
            <p:ph idx="1"/>
          </p:nvPr>
        </p:nvSpPr>
        <p:spPr/>
        <p:txBody>
          <a:bodyPr/>
          <a:lstStyle/>
          <a:p>
            <a:pPr>
              <a:buFont typeface="Arial" panose="020B0604020202020204" pitchFamily="34" charset="0"/>
              <a:buChar char="•"/>
            </a:pPr>
            <a:r>
              <a:rPr lang="en-US" b="1" dirty="0"/>
              <a:t>Documentation First:</a:t>
            </a:r>
            <a:r>
              <a:rPr lang="en-US" dirty="0"/>
              <a:t> Always read the </a:t>
            </a:r>
            <a:r>
              <a:rPr lang="en-US" b="1" dirty="0" err="1">
                <a:solidFill>
                  <a:srgbClr val="7030A0"/>
                </a:solidFill>
              </a:rPr>
              <a:t>README.md</a:t>
            </a:r>
            <a:r>
              <a:rPr lang="en-US" b="1" dirty="0">
                <a:solidFill>
                  <a:srgbClr val="7030A0"/>
                </a:solidFill>
              </a:rPr>
              <a:t> </a:t>
            </a:r>
            <a:r>
              <a:rPr lang="en-US" dirty="0"/>
              <a:t>and installation guides.</a:t>
            </a:r>
          </a:p>
          <a:p>
            <a:pPr>
              <a:buFont typeface="Arial" panose="020B0604020202020204" pitchFamily="34" charset="0"/>
              <a:buChar char="•"/>
            </a:pPr>
            <a:r>
              <a:rPr lang="en-US" b="1" dirty="0"/>
              <a:t>Start Small:</a:t>
            </a:r>
            <a:r>
              <a:rPr lang="en-US" dirty="0"/>
              <a:t> Run examples or demo scripts before training the full model.</a:t>
            </a:r>
          </a:p>
          <a:p>
            <a:pPr>
              <a:buFont typeface="Arial" panose="020B0604020202020204" pitchFamily="34" charset="0"/>
              <a:buChar char="•"/>
            </a:pPr>
            <a:r>
              <a:rPr lang="en-US" b="1" dirty="0"/>
              <a:t>Seek Help:</a:t>
            </a:r>
            <a:r>
              <a:rPr lang="en-US" dirty="0"/>
              <a:t> Check </a:t>
            </a:r>
            <a:r>
              <a:rPr lang="en-US" b="1" i="1" dirty="0">
                <a:solidFill>
                  <a:srgbClr val="7030A0"/>
                </a:solidFill>
              </a:rPr>
              <a:t>Issues</a:t>
            </a:r>
            <a:r>
              <a:rPr lang="en-US" b="1" dirty="0">
                <a:solidFill>
                  <a:srgbClr val="7030A0"/>
                </a:solidFill>
              </a:rPr>
              <a:t> </a:t>
            </a:r>
            <a:r>
              <a:rPr lang="en-US" dirty="0"/>
              <a:t>on GitHub or contact the authors for clarification.</a:t>
            </a:r>
          </a:p>
          <a:p>
            <a:pPr>
              <a:buFont typeface="Arial" panose="020B0604020202020204" pitchFamily="34" charset="0"/>
              <a:buChar char="•"/>
            </a:pPr>
            <a:r>
              <a:rPr lang="en-US" b="1" dirty="0"/>
              <a:t>Stay Updated:</a:t>
            </a:r>
            <a:r>
              <a:rPr lang="en-US" dirty="0"/>
              <a:t> Subscribe to </a:t>
            </a:r>
            <a:r>
              <a:rPr lang="en-US" dirty="0" err="1"/>
              <a:t>arXiv</a:t>
            </a:r>
            <a:r>
              <a:rPr lang="en-US" dirty="0"/>
              <a:t> alerts/author’s social media for or updates on related research or new publications.</a:t>
            </a:r>
          </a:p>
          <a:p>
            <a:endParaRPr lang="en-CN" dirty="0"/>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21</a:t>
            </a:fld>
            <a:endParaRPr lang="en-CN"/>
          </a:p>
        </p:txBody>
      </p:sp>
    </p:spTree>
    <p:extLst>
      <p:ext uri="{BB962C8B-B14F-4D97-AF65-F5344CB8AC3E}">
        <p14:creationId xmlns:p14="http://schemas.microsoft.com/office/powerpoint/2010/main" val="2306855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Acknowledgement</a:t>
            </a:r>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22</a:t>
            </a:fld>
            <a:endParaRPr lang="en-CN"/>
          </a:p>
        </p:txBody>
      </p:sp>
      <p:pic>
        <p:nvPicPr>
          <p:cNvPr id="71" name="Picture 70">
            <a:extLst>
              <a:ext uri="{FF2B5EF4-FFF2-40B4-BE49-F238E27FC236}">
                <a16:creationId xmlns:a16="http://schemas.microsoft.com/office/drawing/2014/main" id="{4C895C72-B902-BB46-AF0C-2F1DDF288181}"/>
              </a:ext>
            </a:extLst>
          </p:cNvPr>
          <p:cNvPicPr>
            <a:picLocks noChangeAspect="1"/>
          </p:cNvPicPr>
          <p:nvPr/>
        </p:nvPicPr>
        <p:blipFill>
          <a:blip r:embed="rId3"/>
          <a:stretch>
            <a:fillRect/>
          </a:stretch>
        </p:blipFill>
        <p:spPr>
          <a:xfrm>
            <a:off x="402350" y="2931624"/>
            <a:ext cx="1070460" cy="757047"/>
          </a:xfrm>
          <a:prstGeom prst="rect">
            <a:avLst/>
          </a:prstGeom>
        </p:spPr>
      </p:pic>
      <p:pic>
        <p:nvPicPr>
          <p:cNvPr id="72" name="Picture 71">
            <a:extLst>
              <a:ext uri="{FF2B5EF4-FFF2-40B4-BE49-F238E27FC236}">
                <a16:creationId xmlns:a16="http://schemas.microsoft.com/office/drawing/2014/main" id="{E0F8DE8F-9F29-854C-8E88-7E2B7E67F57C}"/>
              </a:ext>
            </a:extLst>
          </p:cNvPr>
          <p:cNvPicPr>
            <a:picLocks noChangeAspect="1"/>
          </p:cNvPicPr>
          <p:nvPr/>
        </p:nvPicPr>
        <p:blipFill>
          <a:blip r:embed="rId4"/>
          <a:stretch>
            <a:fillRect/>
          </a:stretch>
        </p:blipFill>
        <p:spPr>
          <a:xfrm>
            <a:off x="8700654" y="5619661"/>
            <a:ext cx="1265382" cy="1030789"/>
          </a:xfrm>
          <a:prstGeom prst="rect">
            <a:avLst/>
          </a:prstGeom>
        </p:spPr>
      </p:pic>
      <p:grpSp>
        <p:nvGrpSpPr>
          <p:cNvPr id="73" name="Group 72">
            <a:extLst>
              <a:ext uri="{FF2B5EF4-FFF2-40B4-BE49-F238E27FC236}">
                <a16:creationId xmlns:a16="http://schemas.microsoft.com/office/drawing/2014/main" id="{AC422294-456A-EA4B-929A-D7113537C279}"/>
              </a:ext>
            </a:extLst>
          </p:cNvPr>
          <p:cNvGrpSpPr/>
          <p:nvPr/>
        </p:nvGrpSpPr>
        <p:grpSpPr>
          <a:xfrm>
            <a:off x="1776595" y="5510418"/>
            <a:ext cx="6924059" cy="1249273"/>
            <a:chOff x="1111577" y="5318905"/>
            <a:chExt cx="8879036" cy="1602000"/>
          </a:xfrm>
        </p:grpSpPr>
        <p:pic>
          <p:nvPicPr>
            <p:cNvPr id="74" name="Picture 73" descr="A logo for a medical center&#10;&#10;Description automatically generated">
              <a:extLst>
                <a:ext uri="{FF2B5EF4-FFF2-40B4-BE49-F238E27FC236}">
                  <a16:creationId xmlns:a16="http://schemas.microsoft.com/office/drawing/2014/main" id="{826037B1-0D21-8640-B23E-95E9017DEE3C}"/>
                </a:ext>
              </a:extLst>
            </p:cNvPr>
            <p:cNvPicPr>
              <a:picLocks noChangeAspect="1"/>
            </p:cNvPicPr>
            <p:nvPr/>
          </p:nvPicPr>
          <p:blipFill>
            <a:blip r:embed="rId5"/>
            <a:stretch>
              <a:fillRect/>
            </a:stretch>
          </p:blipFill>
          <p:spPr>
            <a:xfrm>
              <a:off x="8388613" y="5318905"/>
              <a:ext cx="1602000" cy="1602000"/>
            </a:xfrm>
            <a:prstGeom prst="rect">
              <a:avLst/>
            </a:prstGeom>
          </p:spPr>
        </p:pic>
        <p:pic>
          <p:nvPicPr>
            <p:cNvPr id="75" name="Picture 74">
              <a:extLst>
                <a:ext uri="{FF2B5EF4-FFF2-40B4-BE49-F238E27FC236}">
                  <a16:creationId xmlns:a16="http://schemas.microsoft.com/office/drawing/2014/main" id="{6DA9DA89-F63F-9549-B0A9-1B216C3A0F73}"/>
                </a:ext>
              </a:extLst>
            </p:cNvPr>
            <p:cNvPicPr>
              <a:picLocks noChangeAspect="1"/>
            </p:cNvPicPr>
            <p:nvPr/>
          </p:nvPicPr>
          <p:blipFill>
            <a:blip r:embed="rId6"/>
            <a:stretch>
              <a:fillRect/>
            </a:stretch>
          </p:blipFill>
          <p:spPr>
            <a:xfrm>
              <a:off x="5681166" y="5827211"/>
              <a:ext cx="2707447" cy="585394"/>
            </a:xfrm>
            <a:prstGeom prst="rect">
              <a:avLst/>
            </a:prstGeom>
          </p:spPr>
        </p:pic>
        <p:pic>
          <p:nvPicPr>
            <p:cNvPr id="76" name="Picture 75" descr="A black and gold logo&#10;&#10;Description automatically generated">
              <a:extLst>
                <a:ext uri="{FF2B5EF4-FFF2-40B4-BE49-F238E27FC236}">
                  <a16:creationId xmlns:a16="http://schemas.microsoft.com/office/drawing/2014/main" id="{302CDCE1-602A-7A46-A7FC-D71473612875}"/>
                </a:ext>
              </a:extLst>
            </p:cNvPr>
            <p:cNvPicPr>
              <a:picLocks noChangeAspect="1"/>
            </p:cNvPicPr>
            <p:nvPr/>
          </p:nvPicPr>
          <p:blipFill>
            <a:blip r:embed="rId7"/>
            <a:stretch>
              <a:fillRect/>
            </a:stretch>
          </p:blipFill>
          <p:spPr>
            <a:xfrm>
              <a:off x="3658719" y="5923049"/>
              <a:ext cx="1723458" cy="787442"/>
            </a:xfrm>
            <a:prstGeom prst="rect">
              <a:avLst/>
            </a:prstGeom>
          </p:spPr>
        </p:pic>
        <p:pic>
          <p:nvPicPr>
            <p:cNvPr id="77" name="Picture 76" descr="A black and white text&#10;&#10;Description automatically generated">
              <a:extLst>
                <a:ext uri="{FF2B5EF4-FFF2-40B4-BE49-F238E27FC236}">
                  <a16:creationId xmlns:a16="http://schemas.microsoft.com/office/drawing/2014/main" id="{81853B6E-9EA4-3047-8D28-5C4221A7895B}"/>
                </a:ext>
              </a:extLst>
            </p:cNvPr>
            <p:cNvPicPr>
              <a:picLocks noChangeAspect="1"/>
            </p:cNvPicPr>
            <p:nvPr/>
          </p:nvPicPr>
          <p:blipFill>
            <a:blip r:embed="rId8"/>
            <a:stretch>
              <a:fillRect/>
            </a:stretch>
          </p:blipFill>
          <p:spPr>
            <a:xfrm>
              <a:off x="1111577" y="5802585"/>
              <a:ext cx="2248153" cy="869451"/>
            </a:xfrm>
            <a:prstGeom prst="rect">
              <a:avLst/>
            </a:prstGeom>
          </p:spPr>
        </p:pic>
      </p:grpSp>
      <p:grpSp>
        <p:nvGrpSpPr>
          <p:cNvPr id="78" name="Group 77">
            <a:extLst>
              <a:ext uri="{FF2B5EF4-FFF2-40B4-BE49-F238E27FC236}">
                <a16:creationId xmlns:a16="http://schemas.microsoft.com/office/drawing/2014/main" id="{32B6B135-8B40-A144-8517-0405927B23AF}"/>
              </a:ext>
            </a:extLst>
          </p:cNvPr>
          <p:cNvGrpSpPr/>
          <p:nvPr/>
        </p:nvGrpSpPr>
        <p:grpSpPr>
          <a:xfrm>
            <a:off x="4958670" y="2027094"/>
            <a:ext cx="5611111" cy="2358631"/>
            <a:chOff x="5251484" y="2197958"/>
            <a:chExt cx="4943020" cy="2077799"/>
          </a:xfrm>
        </p:grpSpPr>
        <p:sp>
          <p:nvSpPr>
            <p:cNvPr id="79" name="Oval 78">
              <a:extLst>
                <a:ext uri="{FF2B5EF4-FFF2-40B4-BE49-F238E27FC236}">
                  <a16:creationId xmlns:a16="http://schemas.microsoft.com/office/drawing/2014/main" id="{CAD50E43-A530-734C-B6D1-7454E70F8DFF}"/>
                </a:ext>
              </a:extLst>
            </p:cNvPr>
            <p:cNvSpPr/>
            <p:nvPr/>
          </p:nvSpPr>
          <p:spPr>
            <a:xfrm>
              <a:off x="5251485" y="2203911"/>
              <a:ext cx="885767" cy="885767"/>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0" name="Oval 79">
              <a:extLst>
                <a:ext uri="{FF2B5EF4-FFF2-40B4-BE49-F238E27FC236}">
                  <a16:creationId xmlns:a16="http://schemas.microsoft.com/office/drawing/2014/main" id="{0448CD7B-96BB-844A-93CA-CFEB10BA8E13}"/>
                </a:ext>
              </a:extLst>
            </p:cNvPr>
            <p:cNvSpPr/>
            <p:nvPr/>
          </p:nvSpPr>
          <p:spPr>
            <a:xfrm>
              <a:off x="6265798" y="2203910"/>
              <a:ext cx="885767" cy="885767"/>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1" name="Oval 80">
              <a:extLst>
                <a:ext uri="{FF2B5EF4-FFF2-40B4-BE49-F238E27FC236}">
                  <a16:creationId xmlns:a16="http://schemas.microsoft.com/office/drawing/2014/main" id="{290BADFB-C365-4946-AF33-6C47AE6BD386}"/>
                </a:ext>
              </a:extLst>
            </p:cNvPr>
            <p:cNvSpPr/>
            <p:nvPr/>
          </p:nvSpPr>
          <p:spPr>
            <a:xfrm>
              <a:off x="7280111" y="2203909"/>
              <a:ext cx="885767" cy="885767"/>
            </a:xfrm>
            <a:prstGeom prst="ellipse">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2" name="Oval 81">
              <a:extLst>
                <a:ext uri="{FF2B5EF4-FFF2-40B4-BE49-F238E27FC236}">
                  <a16:creationId xmlns:a16="http://schemas.microsoft.com/office/drawing/2014/main" id="{A960B708-9FA2-5142-A475-EDBED8828671}"/>
                </a:ext>
              </a:extLst>
            </p:cNvPr>
            <p:cNvSpPr/>
            <p:nvPr/>
          </p:nvSpPr>
          <p:spPr>
            <a:xfrm>
              <a:off x="8294424" y="2203909"/>
              <a:ext cx="885767" cy="885767"/>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3" name="Oval 82">
              <a:extLst>
                <a:ext uri="{FF2B5EF4-FFF2-40B4-BE49-F238E27FC236}">
                  <a16:creationId xmlns:a16="http://schemas.microsoft.com/office/drawing/2014/main" id="{F44C1384-81AF-0248-A45C-3F4DA42BDAD8}"/>
                </a:ext>
              </a:extLst>
            </p:cNvPr>
            <p:cNvSpPr/>
            <p:nvPr/>
          </p:nvSpPr>
          <p:spPr>
            <a:xfrm>
              <a:off x="9308737" y="2197958"/>
              <a:ext cx="885767" cy="885767"/>
            </a:xfrm>
            <a:prstGeom prst="ellipse">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4" name="Oval 83">
              <a:extLst>
                <a:ext uri="{FF2B5EF4-FFF2-40B4-BE49-F238E27FC236}">
                  <a16:creationId xmlns:a16="http://schemas.microsoft.com/office/drawing/2014/main" id="{2F7C69AB-2ACC-6E48-8A0B-59855AC5922C}"/>
                </a:ext>
              </a:extLst>
            </p:cNvPr>
            <p:cNvSpPr/>
            <p:nvPr/>
          </p:nvSpPr>
          <p:spPr>
            <a:xfrm>
              <a:off x="5251484" y="3389259"/>
              <a:ext cx="885767" cy="885767"/>
            </a:xfrm>
            <a:prstGeom prst="ellipse">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5" name="Oval 84">
              <a:extLst>
                <a:ext uri="{FF2B5EF4-FFF2-40B4-BE49-F238E27FC236}">
                  <a16:creationId xmlns:a16="http://schemas.microsoft.com/office/drawing/2014/main" id="{AF6F0A7A-43A5-F24D-A294-3F570445B910}"/>
                </a:ext>
              </a:extLst>
            </p:cNvPr>
            <p:cNvSpPr/>
            <p:nvPr/>
          </p:nvSpPr>
          <p:spPr>
            <a:xfrm>
              <a:off x="6265798" y="3389259"/>
              <a:ext cx="885767" cy="885767"/>
            </a:xfrm>
            <a:prstGeom prst="ellipse">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6" name="Oval 85">
              <a:extLst>
                <a:ext uri="{FF2B5EF4-FFF2-40B4-BE49-F238E27FC236}">
                  <a16:creationId xmlns:a16="http://schemas.microsoft.com/office/drawing/2014/main" id="{5B62CA58-DD0D-9B4C-BDEB-70E11A6986C9}"/>
                </a:ext>
              </a:extLst>
            </p:cNvPr>
            <p:cNvSpPr/>
            <p:nvPr/>
          </p:nvSpPr>
          <p:spPr>
            <a:xfrm>
              <a:off x="7280111" y="3389990"/>
              <a:ext cx="885767" cy="885767"/>
            </a:xfrm>
            <a:prstGeom prst="ellipse">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7" name="Oval 86">
              <a:extLst>
                <a:ext uri="{FF2B5EF4-FFF2-40B4-BE49-F238E27FC236}">
                  <a16:creationId xmlns:a16="http://schemas.microsoft.com/office/drawing/2014/main" id="{F28DAEAD-73E0-2941-BD46-30AB2F0E2B30}"/>
                </a:ext>
              </a:extLst>
            </p:cNvPr>
            <p:cNvSpPr/>
            <p:nvPr/>
          </p:nvSpPr>
          <p:spPr>
            <a:xfrm>
              <a:off x="8294424" y="3389259"/>
              <a:ext cx="885767" cy="885767"/>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8" name="Oval 87">
              <a:extLst>
                <a:ext uri="{FF2B5EF4-FFF2-40B4-BE49-F238E27FC236}">
                  <a16:creationId xmlns:a16="http://schemas.microsoft.com/office/drawing/2014/main" id="{1F986470-6EB7-4C46-916A-F1EEBCB7999E}"/>
                </a:ext>
              </a:extLst>
            </p:cNvPr>
            <p:cNvSpPr/>
            <p:nvPr/>
          </p:nvSpPr>
          <p:spPr>
            <a:xfrm>
              <a:off x="9308737" y="3389259"/>
              <a:ext cx="885767" cy="885767"/>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89" name="Group 88">
            <a:extLst>
              <a:ext uri="{FF2B5EF4-FFF2-40B4-BE49-F238E27FC236}">
                <a16:creationId xmlns:a16="http://schemas.microsoft.com/office/drawing/2014/main" id="{A429C885-253A-ED4C-BDF7-19C8ED24DFF6}"/>
              </a:ext>
            </a:extLst>
          </p:cNvPr>
          <p:cNvGrpSpPr/>
          <p:nvPr/>
        </p:nvGrpSpPr>
        <p:grpSpPr>
          <a:xfrm>
            <a:off x="1710455" y="1792098"/>
            <a:ext cx="2359186" cy="3273803"/>
            <a:chOff x="1111577" y="1845893"/>
            <a:chExt cx="2850328" cy="3955353"/>
          </a:xfrm>
        </p:grpSpPr>
        <p:pic>
          <p:nvPicPr>
            <p:cNvPr id="90" name="Picture 89">
              <a:extLst>
                <a:ext uri="{FF2B5EF4-FFF2-40B4-BE49-F238E27FC236}">
                  <a16:creationId xmlns:a16="http://schemas.microsoft.com/office/drawing/2014/main" id="{1FCF468D-8E1D-A044-A013-A8CCE08A17C2}"/>
                </a:ext>
              </a:extLst>
            </p:cNvPr>
            <p:cNvPicPr>
              <a:picLocks noChangeAspect="1"/>
            </p:cNvPicPr>
            <p:nvPr/>
          </p:nvPicPr>
          <p:blipFill>
            <a:blip r:embed="rId19"/>
            <a:stretch>
              <a:fillRect/>
            </a:stretch>
          </p:blipFill>
          <p:spPr>
            <a:xfrm>
              <a:off x="1111577" y="1845893"/>
              <a:ext cx="2850328" cy="1834082"/>
            </a:xfrm>
            <a:prstGeom prst="rect">
              <a:avLst/>
            </a:prstGeom>
          </p:spPr>
        </p:pic>
        <p:pic>
          <p:nvPicPr>
            <p:cNvPr id="91" name="Picture 90">
              <a:extLst>
                <a:ext uri="{FF2B5EF4-FFF2-40B4-BE49-F238E27FC236}">
                  <a16:creationId xmlns:a16="http://schemas.microsoft.com/office/drawing/2014/main" id="{A324D997-EDBA-9841-B183-1CF2FC40CB80}"/>
                </a:ext>
              </a:extLst>
            </p:cNvPr>
            <p:cNvPicPr>
              <a:picLocks noChangeAspect="1"/>
            </p:cNvPicPr>
            <p:nvPr/>
          </p:nvPicPr>
          <p:blipFill rotWithShape="1">
            <a:blip r:embed="rId20"/>
            <a:srcRect t="32793" b="32870"/>
            <a:stretch/>
          </p:blipFill>
          <p:spPr>
            <a:xfrm>
              <a:off x="1111577" y="3679975"/>
              <a:ext cx="2850328" cy="2121271"/>
            </a:xfrm>
            <a:prstGeom prst="rect">
              <a:avLst/>
            </a:prstGeom>
          </p:spPr>
        </p:pic>
      </p:grpSp>
      <p:sp>
        <p:nvSpPr>
          <p:cNvPr id="92" name="TextBox 91">
            <a:extLst>
              <a:ext uri="{FF2B5EF4-FFF2-40B4-BE49-F238E27FC236}">
                <a16:creationId xmlns:a16="http://schemas.microsoft.com/office/drawing/2014/main" id="{443C564A-BC88-2C4A-8E26-4C26ACA6B944}"/>
              </a:ext>
            </a:extLst>
          </p:cNvPr>
          <p:cNvSpPr txBox="1"/>
          <p:nvPr/>
        </p:nvSpPr>
        <p:spPr>
          <a:xfrm>
            <a:off x="7218051" y="1422766"/>
            <a:ext cx="1805174" cy="369332"/>
          </a:xfrm>
          <a:prstGeom prst="rect">
            <a:avLst/>
          </a:prstGeom>
          <a:noFill/>
        </p:spPr>
        <p:txBody>
          <a:bodyPr wrap="none" rtlCol="0">
            <a:spAutoFit/>
          </a:bodyPr>
          <a:lstStyle/>
          <a:p>
            <a:r>
              <a:rPr lang="en-CN" b="1" dirty="0"/>
              <a:t>NeuroBOLT team</a:t>
            </a:r>
          </a:p>
        </p:txBody>
      </p:sp>
      <p:sp>
        <p:nvSpPr>
          <p:cNvPr id="93" name="TextBox 92">
            <a:extLst>
              <a:ext uri="{FF2B5EF4-FFF2-40B4-BE49-F238E27FC236}">
                <a16:creationId xmlns:a16="http://schemas.microsoft.com/office/drawing/2014/main" id="{95B2C3D5-9C84-FF45-BC96-22D516B2390D}"/>
              </a:ext>
            </a:extLst>
          </p:cNvPr>
          <p:cNvSpPr txBox="1"/>
          <p:nvPr/>
        </p:nvSpPr>
        <p:spPr>
          <a:xfrm>
            <a:off x="5215994" y="3042658"/>
            <a:ext cx="490840" cy="200055"/>
          </a:xfrm>
          <a:prstGeom prst="rect">
            <a:avLst/>
          </a:prstGeom>
          <a:noFill/>
        </p:spPr>
        <p:txBody>
          <a:bodyPr wrap="none" rtlCol="0">
            <a:spAutoFit/>
          </a:bodyPr>
          <a:lstStyle/>
          <a:p>
            <a:r>
              <a:rPr lang="en-CN" sz="700" dirty="0"/>
              <a:t>Yamin Li</a:t>
            </a:r>
          </a:p>
        </p:txBody>
      </p:sp>
      <p:sp>
        <p:nvSpPr>
          <p:cNvPr id="94" name="TextBox 93">
            <a:extLst>
              <a:ext uri="{FF2B5EF4-FFF2-40B4-BE49-F238E27FC236}">
                <a16:creationId xmlns:a16="http://schemas.microsoft.com/office/drawing/2014/main" id="{3D66587E-86EB-1047-A8A9-0FBF3BF0550D}"/>
              </a:ext>
            </a:extLst>
          </p:cNvPr>
          <p:cNvSpPr txBox="1"/>
          <p:nvPr/>
        </p:nvSpPr>
        <p:spPr>
          <a:xfrm>
            <a:off x="6367400" y="3042658"/>
            <a:ext cx="522900" cy="200055"/>
          </a:xfrm>
          <a:prstGeom prst="rect">
            <a:avLst/>
          </a:prstGeom>
          <a:noFill/>
        </p:spPr>
        <p:txBody>
          <a:bodyPr wrap="none" rtlCol="0">
            <a:spAutoFit/>
          </a:bodyPr>
          <a:lstStyle/>
          <a:p>
            <a:r>
              <a:rPr lang="en-CN" sz="700" dirty="0"/>
              <a:t>Ange Lou</a:t>
            </a:r>
          </a:p>
        </p:txBody>
      </p:sp>
      <p:sp>
        <p:nvSpPr>
          <p:cNvPr id="95" name="TextBox 94">
            <a:extLst>
              <a:ext uri="{FF2B5EF4-FFF2-40B4-BE49-F238E27FC236}">
                <a16:creationId xmlns:a16="http://schemas.microsoft.com/office/drawing/2014/main" id="{9C68AC0D-CF94-B34C-B7FD-F62F1492A183}"/>
              </a:ext>
            </a:extLst>
          </p:cNvPr>
          <p:cNvSpPr txBox="1"/>
          <p:nvPr/>
        </p:nvSpPr>
        <p:spPr>
          <a:xfrm>
            <a:off x="7502776" y="3042658"/>
            <a:ext cx="537327" cy="200055"/>
          </a:xfrm>
          <a:prstGeom prst="rect">
            <a:avLst/>
          </a:prstGeom>
          <a:noFill/>
        </p:spPr>
        <p:txBody>
          <a:bodyPr wrap="none" rtlCol="0">
            <a:spAutoFit/>
          </a:bodyPr>
          <a:lstStyle/>
          <a:p>
            <a:r>
              <a:rPr lang="en-CN" sz="700" dirty="0"/>
              <a:t>Ziyuan Xu</a:t>
            </a:r>
          </a:p>
        </p:txBody>
      </p:sp>
      <p:sp>
        <p:nvSpPr>
          <p:cNvPr id="96" name="TextBox 95">
            <a:extLst>
              <a:ext uri="{FF2B5EF4-FFF2-40B4-BE49-F238E27FC236}">
                <a16:creationId xmlns:a16="http://schemas.microsoft.com/office/drawing/2014/main" id="{A6A18A72-C08A-2E4A-A6B5-ECE0E610138B}"/>
              </a:ext>
            </a:extLst>
          </p:cNvPr>
          <p:cNvSpPr txBox="1"/>
          <p:nvPr/>
        </p:nvSpPr>
        <p:spPr>
          <a:xfrm>
            <a:off x="8515394" y="3036704"/>
            <a:ext cx="822661" cy="200055"/>
          </a:xfrm>
          <a:prstGeom prst="rect">
            <a:avLst/>
          </a:prstGeom>
          <a:noFill/>
        </p:spPr>
        <p:txBody>
          <a:bodyPr wrap="none" rtlCol="0">
            <a:spAutoFit/>
          </a:bodyPr>
          <a:lstStyle/>
          <a:p>
            <a:r>
              <a:rPr lang="en-CN" sz="700" dirty="0"/>
              <a:t>Shengchao Zhang</a:t>
            </a:r>
          </a:p>
        </p:txBody>
      </p:sp>
      <p:sp>
        <p:nvSpPr>
          <p:cNvPr id="97" name="TextBox 96">
            <a:extLst>
              <a:ext uri="{FF2B5EF4-FFF2-40B4-BE49-F238E27FC236}">
                <a16:creationId xmlns:a16="http://schemas.microsoft.com/office/drawing/2014/main" id="{2214B004-5245-4F4C-BF84-4071B004DA63}"/>
              </a:ext>
            </a:extLst>
          </p:cNvPr>
          <p:cNvSpPr txBox="1"/>
          <p:nvPr/>
        </p:nvSpPr>
        <p:spPr>
          <a:xfrm>
            <a:off x="9756577" y="3031265"/>
            <a:ext cx="612668" cy="200055"/>
          </a:xfrm>
          <a:prstGeom prst="rect">
            <a:avLst/>
          </a:prstGeom>
          <a:noFill/>
        </p:spPr>
        <p:txBody>
          <a:bodyPr wrap="none" rtlCol="0">
            <a:spAutoFit/>
          </a:bodyPr>
          <a:lstStyle/>
          <a:p>
            <a:r>
              <a:rPr lang="en-CN" sz="700" dirty="0"/>
              <a:t>Shiyu Wang</a:t>
            </a:r>
          </a:p>
        </p:txBody>
      </p:sp>
      <p:sp>
        <p:nvSpPr>
          <p:cNvPr id="98" name="TextBox 97">
            <a:extLst>
              <a:ext uri="{FF2B5EF4-FFF2-40B4-BE49-F238E27FC236}">
                <a16:creationId xmlns:a16="http://schemas.microsoft.com/office/drawing/2014/main" id="{B68FCC7A-E128-834B-9FF3-494790304075}"/>
              </a:ext>
            </a:extLst>
          </p:cNvPr>
          <p:cNvSpPr txBox="1"/>
          <p:nvPr/>
        </p:nvSpPr>
        <p:spPr>
          <a:xfrm>
            <a:off x="9803469" y="4386125"/>
            <a:ext cx="619080" cy="200055"/>
          </a:xfrm>
          <a:prstGeom prst="rect">
            <a:avLst/>
          </a:prstGeom>
          <a:noFill/>
        </p:spPr>
        <p:txBody>
          <a:bodyPr wrap="none" rtlCol="0">
            <a:spAutoFit/>
          </a:bodyPr>
          <a:lstStyle/>
          <a:p>
            <a:r>
              <a:rPr lang="en-CN" sz="700" dirty="0"/>
              <a:t>Catie Chang</a:t>
            </a:r>
          </a:p>
        </p:txBody>
      </p:sp>
      <p:sp>
        <p:nvSpPr>
          <p:cNvPr id="99" name="TextBox 98">
            <a:extLst>
              <a:ext uri="{FF2B5EF4-FFF2-40B4-BE49-F238E27FC236}">
                <a16:creationId xmlns:a16="http://schemas.microsoft.com/office/drawing/2014/main" id="{53E4E40F-F416-5B4D-A89D-27BCDDBCFDB5}"/>
              </a:ext>
            </a:extLst>
          </p:cNvPr>
          <p:cNvSpPr txBox="1"/>
          <p:nvPr/>
        </p:nvSpPr>
        <p:spPr>
          <a:xfrm>
            <a:off x="8563483" y="4394110"/>
            <a:ext cx="726481" cy="200055"/>
          </a:xfrm>
          <a:prstGeom prst="rect">
            <a:avLst/>
          </a:prstGeom>
          <a:noFill/>
        </p:spPr>
        <p:txBody>
          <a:bodyPr wrap="none" rtlCol="0">
            <a:spAutoFit/>
          </a:bodyPr>
          <a:lstStyle/>
          <a:p>
            <a:r>
              <a:rPr lang="en-US" sz="700" dirty="0" err="1"/>
              <a:t>Roza</a:t>
            </a:r>
            <a:r>
              <a:rPr lang="en-US" sz="700" dirty="0"/>
              <a:t> G. </a:t>
            </a:r>
            <a:r>
              <a:rPr lang="en-US" sz="700" dirty="0" err="1"/>
              <a:t>Bayrak</a:t>
            </a:r>
            <a:endParaRPr lang="en-CN" sz="700" dirty="0"/>
          </a:p>
        </p:txBody>
      </p:sp>
      <p:sp>
        <p:nvSpPr>
          <p:cNvPr id="100" name="TextBox 99">
            <a:extLst>
              <a:ext uri="{FF2B5EF4-FFF2-40B4-BE49-F238E27FC236}">
                <a16:creationId xmlns:a16="http://schemas.microsoft.com/office/drawing/2014/main" id="{48B2B073-BAEB-EF42-8CB4-661306E48186}"/>
              </a:ext>
            </a:extLst>
          </p:cNvPr>
          <p:cNvSpPr txBox="1"/>
          <p:nvPr/>
        </p:nvSpPr>
        <p:spPr>
          <a:xfrm>
            <a:off x="6298219" y="4394110"/>
            <a:ext cx="691215" cy="200055"/>
          </a:xfrm>
          <a:prstGeom prst="rect">
            <a:avLst/>
          </a:prstGeom>
          <a:noFill/>
        </p:spPr>
        <p:txBody>
          <a:bodyPr wrap="none" rtlCol="0">
            <a:spAutoFit/>
          </a:bodyPr>
          <a:lstStyle/>
          <a:p>
            <a:r>
              <a:rPr lang="en-US" sz="700" dirty="0"/>
              <a:t>Soheil </a:t>
            </a:r>
            <a:r>
              <a:rPr lang="en-US" sz="700" dirty="0" err="1"/>
              <a:t>Kolouri</a:t>
            </a:r>
            <a:endParaRPr lang="en-CN" sz="700" dirty="0"/>
          </a:p>
        </p:txBody>
      </p:sp>
      <p:sp>
        <p:nvSpPr>
          <p:cNvPr id="101" name="TextBox 100">
            <a:extLst>
              <a:ext uri="{FF2B5EF4-FFF2-40B4-BE49-F238E27FC236}">
                <a16:creationId xmlns:a16="http://schemas.microsoft.com/office/drawing/2014/main" id="{4C1E0D30-B096-4D46-8461-A8EA48D34CC2}"/>
              </a:ext>
            </a:extLst>
          </p:cNvPr>
          <p:cNvSpPr txBox="1"/>
          <p:nvPr/>
        </p:nvSpPr>
        <p:spPr>
          <a:xfrm>
            <a:off x="7462142" y="4398787"/>
            <a:ext cx="678391" cy="200055"/>
          </a:xfrm>
          <a:prstGeom prst="rect">
            <a:avLst/>
          </a:prstGeom>
          <a:noFill/>
        </p:spPr>
        <p:txBody>
          <a:bodyPr wrap="none" rtlCol="0">
            <a:spAutoFit/>
          </a:bodyPr>
          <a:lstStyle/>
          <a:p>
            <a:r>
              <a:rPr lang="en-US" sz="700" dirty="0"/>
              <a:t>Daniel Moyer</a:t>
            </a:r>
            <a:endParaRPr lang="en-CN" sz="700" dirty="0"/>
          </a:p>
        </p:txBody>
      </p:sp>
      <p:sp>
        <p:nvSpPr>
          <p:cNvPr id="102" name="TextBox 101">
            <a:extLst>
              <a:ext uri="{FF2B5EF4-FFF2-40B4-BE49-F238E27FC236}">
                <a16:creationId xmlns:a16="http://schemas.microsoft.com/office/drawing/2014/main" id="{4545BB78-8371-4947-B450-7AF0ECB57F79}"/>
              </a:ext>
            </a:extLst>
          </p:cNvPr>
          <p:cNvSpPr txBox="1"/>
          <p:nvPr/>
        </p:nvSpPr>
        <p:spPr>
          <a:xfrm>
            <a:off x="5137751" y="4394109"/>
            <a:ext cx="728084" cy="200055"/>
          </a:xfrm>
          <a:prstGeom prst="rect">
            <a:avLst/>
          </a:prstGeom>
          <a:noFill/>
        </p:spPr>
        <p:txBody>
          <a:bodyPr wrap="none" rtlCol="0">
            <a:spAutoFit/>
          </a:bodyPr>
          <a:lstStyle/>
          <a:p>
            <a:r>
              <a:rPr lang="en-US" sz="700" dirty="0"/>
              <a:t>Dario J. </a:t>
            </a:r>
            <a:r>
              <a:rPr lang="en-US" sz="700" dirty="0" err="1"/>
              <a:t>Englot</a:t>
            </a:r>
            <a:endParaRPr lang="en-CN" sz="700" dirty="0"/>
          </a:p>
        </p:txBody>
      </p:sp>
    </p:spTree>
    <p:extLst>
      <p:ext uri="{BB962C8B-B14F-4D97-AF65-F5344CB8AC3E}">
        <p14:creationId xmlns:p14="http://schemas.microsoft.com/office/powerpoint/2010/main" val="5641290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7297-95A3-FF40-9F60-78334BB7F04E}"/>
              </a:ext>
            </a:extLst>
          </p:cNvPr>
          <p:cNvSpPr>
            <a:spLocks noGrp="1"/>
          </p:cNvSpPr>
          <p:nvPr>
            <p:ph type="title"/>
          </p:nvPr>
        </p:nvSpPr>
        <p:spPr>
          <a:xfrm>
            <a:off x="4052710" y="2385660"/>
            <a:ext cx="6138333" cy="1325563"/>
          </a:xfrm>
        </p:spPr>
        <p:txBody>
          <a:bodyPr/>
          <a:lstStyle/>
          <a:p>
            <a:r>
              <a:rPr lang="en-CN" dirty="0"/>
              <a:t>Thank you!!</a:t>
            </a:r>
          </a:p>
        </p:txBody>
      </p:sp>
      <p:sp>
        <p:nvSpPr>
          <p:cNvPr id="4" name="Slide Number Placeholder 3">
            <a:extLst>
              <a:ext uri="{FF2B5EF4-FFF2-40B4-BE49-F238E27FC236}">
                <a16:creationId xmlns:a16="http://schemas.microsoft.com/office/drawing/2014/main" id="{50AE04E5-3444-C94F-B0DE-B50E7003C420}"/>
              </a:ext>
            </a:extLst>
          </p:cNvPr>
          <p:cNvSpPr>
            <a:spLocks noGrp="1"/>
          </p:cNvSpPr>
          <p:nvPr>
            <p:ph type="sldNum" sz="quarter" idx="12"/>
          </p:nvPr>
        </p:nvSpPr>
        <p:spPr/>
        <p:txBody>
          <a:bodyPr/>
          <a:lstStyle/>
          <a:p>
            <a:fld id="{654A9E85-C21C-8242-A31F-6D7B99FF2781}" type="slidenum">
              <a:rPr lang="en-CN" smtClean="0"/>
              <a:t>23</a:t>
            </a:fld>
            <a:endParaRPr lang="en-CN"/>
          </a:p>
        </p:txBody>
      </p:sp>
    </p:spTree>
    <p:extLst>
      <p:ext uri="{BB962C8B-B14F-4D97-AF65-F5344CB8AC3E}">
        <p14:creationId xmlns:p14="http://schemas.microsoft.com/office/powerpoint/2010/main" val="759786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Xiv - Simple English Wikipedia, the free encyclopedia">
            <a:extLst>
              <a:ext uri="{FF2B5EF4-FFF2-40B4-BE49-F238E27FC236}">
                <a16:creationId xmlns:a16="http://schemas.microsoft.com/office/drawing/2014/main" id="{E14AB19B-84C7-9443-9C37-6748E5FD5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425" y="2321273"/>
            <a:ext cx="663237" cy="298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HL launches bioRxiv, a freely accessible, citable preprint server for  biology | Cold Spring Harbor Laboratory">
            <a:extLst>
              <a:ext uri="{FF2B5EF4-FFF2-40B4-BE49-F238E27FC236}">
                <a16:creationId xmlns:a16="http://schemas.microsoft.com/office/drawing/2014/main" id="{5C63C44E-FCF3-0441-A94C-0CEDB81DF0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408" b="30476"/>
          <a:stretch/>
        </p:blipFill>
        <p:spPr bwMode="auto">
          <a:xfrm>
            <a:off x="4567842" y="2347914"/>
            <a:ext cx="951228" cy="274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46249DA-DD8F-944E-B0C9-6237D429DB0E}"/>
              </a:ext>
            </a:extLst>
          </p:cNvPr>
          <p:cNvPicPr>
            <a:picLocks noChangeAspect="1"/>
          </p:cNvPicPr>
          <p:nvPr/>
        </p:nvPicPr>
        <p:blipFill>
          <a:blip r:embed="rId5"/>
          <a:stretch>
            <a:fillRect/>
          </a:stretch>
        </p:blipFill>
        <p:spPr>
          <a:xfrm>
            <a:off x="2973622" y="2074976"/>
            <a:ext cx="1241428" cy="272938"/>
          </a:xfrm>
          <a:prstGeom prst="rect">
            <a:avLst/>
          </a:prstGeom>
        </p:spPr>
      </p:pic>
      <p:sp>
        <p:nvSpPr>
          <p:cNvPr id="2" name="Title 1">
            <a:extLst>
              <a:ext uri="{FF2B5EF4-FFF2-40B4-BE49-F238E27FC236}">
                <a16:creationId xmlns:a16="http://schemas.microsoft.com/office/drawing/2014/main" id="{666EF940-B739-EC4C-9999-C6500132DBD6}"/>
              </a:ext>
            </a:extLst>
          </p:cNvPr>
          <p:cNvSpPr>
            <a:spLocks noGrp="1"/>
          </p:cNvSpPr>
          <p:nvPr>
            <p:ph type="title"/>
          </p:nvPr>
        </p:nvSpPr>
        <p:spPr>
          <a:xfrm>
            <a:off x="423333" y="313102"/>
            <a:ext cx="10515600" cy="1325563"/>
          </a:xfrm>
        </p:spPr>
        <p:txBody>
          <a:bodyPr/>
          <a:lstStyle/>
          <a:p>
            <a:r>
              <a:rPr lang="en-CN" dirty="0"/>
              <a:t>Step 1 - Finding the Right paper</a:t>
            </a:r>
          </a:p>
        </p:txBody>
      </p:sp>
      <p:sp>
        <p:nvSpPr>
          <p:cNvPr id="3" name="Content Placeholder 2">
            <a:extLst>
              <a:ext uri="{FF2B5EF4-FFF2-40B4-BE49-F238E27FC236}">
                <a16:creationId xmlns:a16="http://schemas.microsoft.com/office/drawing/2014/main" id="{0637E48F-AAAB-B54E-89A8-A1CD60933E44}"/>
              </a:ext>
            </a:extLst>
          </p:cNvPr>
          <p:cNvSpPr>
            <a:spLocks noGrp="1"/>
          </p:cNvSpPr>
          <p:nvPr>
            <p:ph idx="1"/>
          </p:nvPr>
        </p:nvSpPr>
        <p:spPr>
          <a:xfrm>
            <a:off x="517286" y="1696509"/>
            <a:ext cx="8308504" cy="3205691"/>
          </a:xfrm>
        </p:spPr>
        <p:txBody>
          <a:bodyPr>
            <a:normAutofit/>
          </a:bodyPr>
          <a:lstStyle/>
          <a:p>
            <a:pPr>
              <a:buFont typeface="+mj-lt"/>
              <a:buAutoNum type="arabicPeriod"/>
            </a:pPr>
            <a:r>
              <a:rPr lang="en-US" sz="2000" b="1" dirty="0"/>
              <a:t>Use Popular Platforms:</a:t>
            </a:r>
            <a:endParaRPr lang="en-US" sz="2000" dirty="0"/>
          </a:p>
          <a:p>
            <a:pPr lvl="1"/>
            <a:r>
              <a:rPr lang="en-US" sz="1800" dirty="0">
                <a:hlinkClick r:id="rId6"/>
              </a:rPr>
              <a:t>Google Scholar</a:t>
            </a:r>
            <a:endParaRPr lang="en-US" sz="1800" dirty="0"/>
          </a:p>
          <a:p>
            <a:pPr lvl="1"/>
            <a:r>
              <a:rPr lang="en-US" sz="1800" dirty="0">
                <a:hlinkClick r:id="rId7"/>
              </a:rPr>
              <a:t>arXiv.org</a:t>
            </a:r>
            <a:r>
              <a:rPr lang="en-US" sz="1800" dirty="0"/>
              <a:t> , </a:t>
            </a:r>
            <a:r>
              <a:rPr lang="en-US" sz="1800" dirty="0">
                <a:hlinkClick r:id="rId8"/>
              </a:rPr>
              <a:t>bioRxiv.org</a:t>
            </a:r>
            <a:r>
              <a:rPr lang="en-US" sz="1800" dirty="0"/>
              <a:t> </a:t>
            </a:r>
          </a:p>
          <a:p>
            <a:pPr lvl="1"/>
            <a:r>
              <a:rPr lang="en-US" sz="1800" b="1" dirty="0">
                <a:solidFill>
                  <a:srgbClr val="7030A0"/>
                </a:solidFill>
              </a:rPr>
              <a:t>Top DL/ML Conference Proceedings</a:t>
            </a:r>
            <a:r>
              <a:rPr lang="en-US" sz="1800" dirty="0"/>
              <a:t> (</a:t>
            </a:r>
            <a:r>
              <a:rPr lang="en-US" sz="1800" dirty="0" err="1"/>
              <a:t>NeurIPS</a:t>
            </a:r>
            <a:r>
              <a:rPr lang="en-US" sz="1800" dirty="0"/>
              <a:t>, CVPR, ICLR, ICML, MICCAI…)</a:t>
            </a:r>
          </a:p>
          <a:p>
            <a:pPr lvl="1"/>
            <a:r>
              <a:rPr lang="en-US" sz="1800" b="1" dirty="0" err="1">
                <a:solidFill>
                  <a:srgbClr val="7030A0"/>
                </a:solidFill>
              </a:rPr>
              <a:t>OpenReview</a:t>
            </a:r>
            <a:endParaRPr lang="en-US" sz="1800" b="1" dirty="0">
              <a:solidFill>
                <a:srgbClr val="7030A0"/>
              </a:solidFill>
            </a:endParaRPr>
          </a:p>
          <a:p>
            <a:pPr>
              <a:buFont typeface="+mj-lt"/>
              <a:buAutoNum type="arabicPeriod"/>
            </a:pPr>
            <a:r>
              <a:rPr lang="en-US" sz="2000" b="1" dirty="0"/>
              <a:t>Follow Citation Trails:</a:t>
            </a:r>
            <a:endParaRPr lang="en-US" sz="2000" dirty="0"/>
          </a:p>
          <a:p>
            <a:pPr lvl="1"/>
            <a:r>
              <a:rPr lang="en-US" sz="1800" dirty="0"/>
              <a:t>Find related works by checking the references and citations.</a:t>
            </a:r>
          </a:p>
          <a:p>
            <a:pPr>
              <a:buFont typeface="+mj-lt"/>
              <a:buAutoNum type="arabicPeriod"/>
            </a:pPr>
            <a:r>
              <a:rPr lang="en-US" sz="2000" b="1" dirty="0"/>
              <a:t>Leverage Social Platforms:</a:t>
            </a:r>
            <a:endParaRPr lang="en-US" sz="2000" dirty="0"/>
          </a:p>
          <a:p>
            <a:pPr lvl="1"/>
            <a:r>
              <a:rPr lang="en-US" sz="1800" dirty="0"/>
              <a:t>Follow researchers on Twitter, LinkedIn, and GitHub.</a:t>
            </a:r>
          </a:p>
        </p:txBody>
      </p:sp>
      <p:pic>
        <p:nvPicPr>
          <p:cNvPr id="4" name="Picture 3">
            <a:extLst>
              <a:ext uri="{FF2B5EF4-FFF2-40B4-BE49-F238E27FC236}">
                <a16:creationId xmlns:a16="http://schemas.microsoft.com/office/drawing/2014/main" id="{0B8AA529-0B4C-B84B-8FFF-17437A7D2498}"/>
              </a:ext>
            </a:extLst>
          </p:cNvPr>
          <p:cNvPicPr>
            <a:picLocks noChangeAspect="1"/>
          </p:cNvPicPr>
          <p:nvPr/>
        </p:nvPicPr>
        <p:blipFill>
          <a:blip r:embed="rId9"/>
          <a:stretch>
            <a:fillRect/>
          </a:stretch>
        </p:blipFill>
        <p:spPr>
          <a:xfrm>
            <a:off x="2674796" y="2999318"/>
            <a:ext cx="1455411" cy="293881"/>
          </a:xfrm>
          <a:prstGeom prst="rect">
            <a:avLst/>
          </a:prstGeom>
        </p:spPr>
      </p:pic>
      <p:pic>
        <p:nvPicPr>
          <p:cNvPr id="5" name="Picture 4">
            <a:extLst>
              <a:ext uri="{FF2B5EF4-FFF2-40B4-BE49-F238E27FC236}">
                <a16:creationId xmlns:a16="http://schemas.microsoft.com/office/drawing/2014/main" id="{99D0552E-3355-0E44-8692-3D32F239A00E}"/>
              </a:ext>
            </a:extLst>
          </p:cNvPr>
          <p:cNvPicPr>
            <a:picLocks noChangeAspect="1"/>
          </p:cNvPicPr>
          <p:nvPr/>
        </p:nvPicPr>
        <p:blipFill>
          <a:blip r:embed="rId10"/>
          <a:stretch>
            <a:fillRect/>
          </a:stretch>
        </p:blipFill>
        <p:spPr>
          <a:xfrm>
            <a:off x="3206839" y="721222"/>
            <a:ext cx="6877350" cy="3161018"/>
          </a:xfrm>
          <a:prstGeom prst="rect">
            <a:avLst/>
          </a:prstGeom>
        </p:spPr>
      </p:pic>
      <p:sp>
        <p:nvSpPr>
          <p:cNvPr id="11" name="Slide Number Placeholder 10">
            <a:extLst>
              <a:ext uri="{FF2B5EF4-FFF2-40B4-BE49-F238E27FC236}">
                <a16:creationId xmlns:a16="http://schemas.microsoft.com/office/drawing/2014/main" id="{3DD0E3BE-F87A-2644-A677-32B42472FA6F}"/>
              </a:ext>
            </a:extLst>
          </p:cNvPr>
          <p:cNvSpPr>
            <a:spLocks noGrp="1"/>
          </p:cNvSpPr>
          <p:nvPr>
            <p:ph type="sldNum" sz="quarter" idx="12"/>
          </p:nvPr>
        </p:nvSpPr>
        <p:spPr>
          <a:xfrm>
            <a:off x="3581400" y="6356350"/>
            <a:ext cx="2743200" cy="365125"/>
          </a:xfrm>
        </p:spPr>
        <p:txBody>
          <a:bodyPr/>
          <a:lstStyle/>
          <a:p>
            <a:fld id="{654A9E85-C21C-8242-A31F-6D7B99FF2781}" type="slidenum">
              <a:rPr lang="en-CN" smtClean="0"/>
              <a:t>3</a:t>
            </a:fld>
            <a:endParaRPr lang="en-CN"/>
          </a:p>
        </p:txBody>
      </p:sp>
      <p:grpSp>
        <p:nvGrpSpPr>
          <p:cNvPr id="14" name="Group 13">
            <a:extLst>
              <a:ext uri="{FF2B5EF4-FFF2-40B4-BE49-F238E27FC236}">
                <a16:creationId xmlns:a16="http://schemas.microsoft.com/office/drawing/2014/main" id="{6ED06273-D232-4046-9E99-C1806B608CC2}"/>
              </a:ext>
            </a:extLst>
          </p:cNvPr>
          <p:cNvGrpSpPr/>
          <p:nvPr/>
        </p:nvGrpSpPr>
        <p:grpSpPr>
          <a:xfrm>
            <a:off x="5076061" y="1004111"/>
            <a:ext cx="6905306" cy="5586398"/>
            <a:chOff x="4308114" y="1004111"/>
            <a:chExt cx="6905306" cy="5586398"/>
          </a:xfrm>
        </p:grpSpPr>
        <p:grpSp>
          <p:nvGrpSpPr>
            <p:cNvPr id="6" name="Group 5">
              <a:extLst>
                <a:ext uri="{FF2B5EF4-FFF2-40B4-BE49-F238E27FC236}">
                  <a16:creationId xmlns:a16="http://schemas.microsoft.com/office/drawing/2014/main" id="{EDC2E5DE-679D-0C4F-85D6-3F976CAD2DEB}"/>
                </a:ext>
              </a:extLst>
            </p:cNvPr>
            <p:cNvGrpSpPr/>
            <p:nvPr/>
          </p:nvGrpSpPr>
          <p:grpSpPr>
            <a:xfrm>
              <a:off x="4308114" y="1004111"/>
              <a:ext cx="6905306" cy="5586398"/>
              <a:chOff x="4342799" y="-943622"/>
              <a:chExt cx="6905306" cy="5586398"/>
            </a:xfrm>
          </p:grpSpPr>
          <p:pic>
            <p:nvPicPr>
              <p:cNvPr id="7" name="Picture 6">
                <a:extLst>
                  <a:ext uri="{FF2B5EF4-FFF2-40B4-BE49-F238E27FC236}">
                    <a16:creationId xmlns:a16="http://schemas.microsoft.com/office/drawing/2014/main" id="{DF32D03B-D70B-E34C-BF79-4902A77D4F6F}"/>
                  </a:ext>
                </a:extLst>
              </p:cNvPr>
              <p:cNvPicPr>
                <a:picLocks noChangeAspect="1"/>
              </p:cNvPicPr>
              <p:nvPr/>
            </p:nvPicPr>
            <p:blipFill>
              <a:blip r:embed="rId11"/>
              <a:stretch>
                <a:fillRect/>
              </a:stretch>
            </p:blipFill>
            <p:spPr>
              <a:xfrm>
                <a:off x="6946079" y="-943622"/>
                <a:ext cx="4302026" cy="5586398"/>
              </a:xfrm>
              <a:prstGeom prst="rect">
                <a:avLst/>
              </a:prstGeom>
            </p:spPr>
          </p:pic>
          <p:sp>
            <p:nvSpPr>
              <p:cNvPr id="8" name="Up Arrow 7">
                <a:extLst>
                  <a:ext uri="{FF2B5EF4-FFF2-40B4-BE49-F238E27FC236}">
                    <a16:creationId xmlns:a16="http://schemas.microsoft.com/office/drawing/2014/main" id="{781504E3-3617-0348-8538-835F125192BF}"/>
                  </a:ext>
                </a:extLst>
              </p:cNvPr>
              <p:cNvSpPr/>
              <p:nvPr/>
            </p:nvSpPr>
            <p:spPr>
              <a:xfrm rot="19837803">
                <a:off x="4342799" y="1877093"/>
                <a:ext cx="205397" cy="3556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a:p>
            </p:txBody>
          </p:sp>
        </p:grpSp>
        <p:sp>
          <p:nvSpPr>
            <p:cNvPr id="13" name="Rounded Rectangle 12">
              <a:extLst>
                <a:ext uri="{FF2B5EF4-FFF2-40B4-BE49-F238E27FC236}">
                  <a16:creationId xmlns:a16="http://schemas.microsoft.com/office/drawing/2014/main" id="{80EB91B5-3649-FC43-B593-ECD16E9E8F7E}"/>
                </a:ext>
              </a:extLst>
            </p:cNvPr>
            <p:cNvSpPr/>
            <p:nvPr/>
          </p:nvSpPr>
          <p:spPr>
            <a:xfrm>
              <a:off x="6895617" y="4902200"/>
              <a:ext cx="3533027" cy="79521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20" name="Group 19">
            <a:extLst>
              <a:ext uri="{FF2B5EF4-FFF2-40B4-BE49-F238E27FC236}">
                <a16:creationId xmlns:a16="http://schemas.microsoft.com/office/drawing/2014/main" id="{7F694299-3603-284C-A2E7-4F194C7F2547}"/>
              </a:ext>
            </a:extLst>
          </p:cNvPr>
          <p:cNvGrpSpPr/>
          <p:nvPr/>
        </p:nvGrpSpPr>
        <p:grpSpPr>
          <a:xfrm>
            <a:off x="3892895" y="1606520"/>
            <a:ext cx="7810500" cy="1320800"/>
            <a:chOff x="3124948" y="1606520"/>
            <a:chExt cx="7810500" cy="1320800"/>
          </a:xfrm>
        </p:grpSpPr>
        <p:pic>
          <p:nvPicPr>
            <p:cNvPr id="15" name="Picture 14">
              <a:extLst>
                <a:ext uri="{FF2B5EF4-FFF2-40B4-BE49-F238E27FC236}">
                  <a16:creationId xmlns:a16="http://schemas.microsoft.com/office/drawing/2014/main" id="{7C7B6B3E-DB76-DA4F-B73D-2325205D3098}"/>
                </a:ext>
              </a:extLst>
            </p:cNvPr>
            <p:cNvPicPr>
              <a:picLocks noChangeAspect="1"/>
            </p:cNvPicPr>
            <p:nvPr/>
          </p:nvPicPr>
          <p:blipFill>
            <a:blip r:embed="rId12"/>
            <a:stretch>
              <a:fillRect/>
            </a:stretch>
          </p:blipFill>
          <p:spPr>
            <a:xfrm>
              <a:off x="3124948" y="1606520"/>
              <a:ext cx="7810500" cy="1320800"/>
            </a:xfrm>
            <a:prstGeom prst="rect">
              <a:avLst/>
            </a:prstGeom>
          </p:spPr>
        </p:pic>
        <p:sp>
          <p:nvSpPr>
            <p:cNvPr id="19" name="Rounded Rectangle 18">
              <a:extLst>
                <a:ext uri="{FF2B5EF4-FFF2-40B4-BE49-F238E27FC236}">
                  <a16:creationId xmlns:a16="http://schemas.microsoft.com/office/drawing/2014/main" id="{228F0F0D-3530-5544-9CEC-DF538CD4CD86}"/>
                </a:ext>
              </a:extLst>
            </p:cNvPr>
            <p:cNvSpPr/>
            <p:nvPr/>
          </p:nvSpPr>
          <p:spPr>
            <a:xfrm>
              <a:off x="4647849" y="2534508"/>
              <a:ext cx="1341472" cy="39281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B7005565-8962-C341-AEA3-0A3538485C13}"/>
              </a:ext>
            </a:extLst>
          </p:cNvPr>
          <p:cNvGrpSpPr/>
          <p:nvPr/>
        </p:nvGrpSpPr>
        <p:grpSpPr>
          <a:xfrm>
            <a:off x="4274249" y="721222"/>
            <a:ext cx="5432427" cy="5778127"/>
            <a:chOff x="5921373" y="660044"/>
            <a:chExt cx="5432427" cy="5778127"/>
          </a:xfrm>
        </p:grpSpPr>
        <p:pic>
          <p:nvPicPr>
            <p:cNvPr id="9" name="Picture 8">
              <a:extLst>
                <a:ext uri="{FF2B5EF4-FFF2-40B4-BE49-F238E27FC236}">
                  <a16:creationId xmlns:a16="http://schemas.microsoft.com/office/drawing/2014/main" id="{5F18EF3A-8947-2240-860F-DA3D188139F7}"/>
                </a:ext>
              </a:extLst>
            </p:cNvPr>
            <p:cNvPicPr>
              <a:picLocks noChangeAspect="1"/>
            </p:cNvPicPr>
            <p:nvPr/>
          </p:nvPicPr>
          <p:blipFill>
            <a:blip r:embed="rId13"/>
            <a:stretch>
              <a:fillRect/>
            </a:stretch>
          </p:blipFill>
          <p:spPr>
            <a:xfrm>
              <a:off x="5921373" y="660044"/>
              <a:ext cx="5432427" cy="5778127"/>
            </a:xfrm>
            <a:prstGeom prst="rect">
              <a:avLst/>
            </a:prstGeom>
          </p:spPr>
        </p:pic>
        <p:sp>
          <p:nvSpPr>
            <p:cNvPr id="16" name="Rounded Rectangle 15">
              <a:extLst>
                <a:ext uri="{FF2B5EF4-FFF2-40B4-BE49-F238E27FC236}">
                  <a16:creationId xmlns:a16="http://schemas.microsoft.com/office/drawing/2014/main" id="{E732EBE7-CB7E-D843-92B9-D83A8DDDA7BC}"/>
                </a:ext>
              </a:extLst>
            </p:cNvPr>
            <p:cNvSpPr/>
            <p:nvPr/>
          </p:nvSpPr>
          <p:spPr>
            <a:xfrm>
              <a:off x="5994400" y="1785488"/>
              <a:ext cx="1703131" cy="28948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7A7C11BC-311D-6A4D-9425-4F472C6DE94B}"/>
                </a:ext>
              </a:extLst>
            </p:cNvPr>
            <p:cNvSpPr/>
            <p:nvPr/>
          </p:nvSpPr>
          <p:spPr>
            <a:xfrm>
              <a:off x="5921373" y="666560"/>
              <a:ext cx="5109285" cy="3781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97531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CFEC4A66-7F34-5D4D-94A4-B547F2A46A48}"/>
              </a:ext>
            </a:extLst>
          </p:cNvPr>
          <p:cNvSpPr/>
          <p:nvPr/>
        </p:nvSpPr>
        <p:spPr>
          <a:xfrm>
            <a:off x="523555" y="2430095"/>
            <a:ext cx="6129030" cy="1025995"/>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4</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4D83FC3-6D53-4245-911C-D1943BA46228}"/>
              </a:ext>
            </a:extLst>
          </p:cNvPr>
          <p:cNvGrpSpPr/>
          <p:nvPr/>
        </p:nvGrpSpPr>
        <p:grpSpPr>
          <a:xfrm>
            <a:off x="6772569" y="807374"/>
            <a:ext cx="3676062" cy="5685501"/>
            <a:chOff x="6352347" y="666370"/>
            <a:chExt cx="3676062" cy="5685501"/>
          </a:xfrm>
        </p:grpSpPr>
        <p:grpSp>
          <p:nvGrpSpPr>
            <p:cNvPr id="9" name="Group 8">
              <a:extLst>
                <a:ext uri="{FF2B5EF4-FFF2-40B4-BE49-F238E27FC236}">
                  <a16:creationId xmlns:a16="http://schemas.microsoft.com/office/drawing/2014/main" id="{A82D66FF-5C32-4F47-87AC-74EB8C8B84B2}"/>
                </a:ext>
              </a:extLst>
            </p:cNvPr>
            <p:cNvGrpSpPr/>
            <p:nvPr/>
          </p:nvGrpSpPr>
          <p:grpSpPr>
            <a:xfrm>
              <a:off x="6385638" y="666370"/>
              <a:ext cx="3556001" cy="2803731"/>
              <a:chOff x="6385638" y="666370"/>
              <a:chExt cx="3556001" cy="2803731"/>
            </a:xfrm>
          </p:grpSpPr>
          <p:pic>
            <p:nvPicPr>
              <p:cNvPr id="6" name="Picture 5">
                <a:extLst>
                  <a:ext uri="{FF2B5EF4-FFF2-40B4-BE49-F238E27FC236}">
                    <a16:creationId xmlns:a16="http://schemas.microsoft.com/office/drawing/2014/main" id="{8A7C4321-85FD-A643-AC55-C2C35DF61624}"/>
                  </a:ext>
                </a:extLst>
              </p:cNvPr>
              <p:cNvPicPr>
                <a:picLocks noChangeAspect="1"/>
              </p:cNvPicPr>
              <p:nvPr/>
            </p:nvPicPr>
            <p:blipFill>
              <a:blip r:embed="rId4"/>
              <a:stretch>
                <a:fillRect/>
              </a:stretch>
            </p:blipFill>
            <p:spPr>
              <a:xfrm>
                <a:off x="6385638" y="666370"/>
                <a:ext cx="3556000" cy="2794000"/>
              </a:xfrm>
              <a:prstGeom prst="rect">
                <a:avLst/>
              </a:prstGeom>
            </p:spPr>
          </p:pic>
          <p:sp>
            <p:nvSpPr>
              <p:cNvPr id="10" name="Rounded Rectangle 9">
                <a:extLst>
                  <a:ext uri="{FF2B5EF4-FFF2-40B4-BE49-F238E27FC236}">
                    <a16:creationId xmlns:a16="http://schemas.microsoft.com/office/drawing/2014/main" id="{6F8CA7E7-4228-A440-A427-90F332A621E6}"/>
                  </a:ext>
                </a:extLst>
              </p:cNvPr>
              <p:cNvSpPr/>
              <p:nvPr/>
            </p:nvSpPr>
            <p:spPr>
              <a:xfrm>
                <a:off x="6385639" y="316007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8" name="Group 7">
              <a:extLst>
                <a:ext uri="{FF2B5EF4-FFF2-40B4-BE49-F238E27FC236}">
                  <a16:creationId xmlns:a16="http://schemas.microsoft.com/office/drawing/2014/main" id="{87A2C2FE-C663-A64A-9405-00464AA4B8B1}"/>
                </a:ext>
              </a:extLst>
            </p:cNvPr>
            <p:cNvGrpSpPr/>
            <p:nvPr/>
          </p:nvGrpSpPr>
          <p:grpSpPr>
            <a:xfrm>
              <a:off x="6352347" y="3697928"/>
              <a:ext cx="3676062" cy="2653943"/>
              <a:chOff x="6352347" y="3697928"/>
              <a:chExt cx="3676062" cy="2653943"/>
            </a:xfrm>
          </p:grpSpPr>
          <p:pic>
            <p:nvPicPr>
              <p:cNvPr id="7" name="Picture 6">
                <a:extLst>
                  <a:ext uri="{FF2B5EF4-FFF2-40B4-BE49-F238E27FC236}">
                    <a16:creationId xmlns:a16="http://schemas.microsoft.com/office/drawing/2014/main" id="{2413D708-97ED-0643-8F58-D4A368201467}"/>
                  </a:ext>
                </a:extLst>
              </p:cNvPr>
              <p:cNvPicPr>
                <a:picLocks noChangeAspect="1"/>
              </p:cNvPicPr>
              <p:nvPr/>
            </p:nvPicPr>
            <p:blipFill>
              <a:blip r:embed="rId5"/>
              <a:stretch>
                <a:fillRect/>
              </a:stretch>
            </p:blipFill>
            <p:spPr>
              <a:xfrm>
                <a:off x="6352347" y="3697928"/>
                <a:ext cx="3676062" cy="2648691"/>
              </a:xfrm>
              <a:prstGeom prst="rect">
                <a:avLst/>
              </a:prstGeom>
            </p:spPr>
          </p:pic>
          <p:sp>
            <p:nvSpPr>
              <p:cNvPr id="11" name="Rounded Rectangle 10">
                <a:extLst>
                  <a:ext uri="{FF2B5EF4-FFF2-40B4-BE49-F238E27FC236}">
                    <a16:creationId xmlns:a16="http://schemas.microsoft.com/office/drawing/2014/main" id="{5AD8B5D1-8B74-2542-826C-6BC6BEEA8C4B}"/>
                  </a:ext>
                </a:extLst>
              </p:cNvPr>
              <p:cNvSpPr/>
              <p:nvPr/>
            </p:nvSpPr>
            <p:spPr>
              <a:xfrm>
                <a:off x="6426200" y="604184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pic>
        <p:nvPicPr>
          <p:cNvPr id="23" name="Picture 2" descr="Brand assets - Hugging Face">
            <a:extLst>
              <a:ext uri="{FF2B5EF4-FFF2-40B4-BE49-F238E27FC236}">
                <a16:creationId xmlns:a16="http://schemas.microsoft.com/office/drawing/2014/main" id="{CB7B67D8-B197-E945-849D-056435A9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64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9764226-4309-D14D-A3FE-EB3D8CE7FA0F}"/>
              </a:ext>
            </a:extLst>
          </p:cNvPr>
          <p:cNvSpPr/>
          <p:nvPr/>
        </p:nvSpPr>
        <p:spPr>
          <a:xfrm>
            <a:off x="523555" y="3500180"/>
            <a:ext cx="5256759" cy="832757"/>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5</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AF13291-1E95-F341-8188-E114D08C7770}"/>
              </a:ext>
            </a:extLst>
          </p:cNvPr>
          <p:cNvGrpSpPr/>
          <p:nvPr/>
        </p:nvGrpSpPr>
        <p:grpSpPr>
          <a:xfrm>
            <a:off x="6652585" y="1732190"/>
            <a:ext cx="5370261" cy="4047085"/>
            <a:chOff x="5874682" y="1387979"/>
            <a:chExt cx="5370261" cy="4047085"/>
          </a:xfrm>
        </p:grpSpPr>
        <p:pic>
          <p:nvPicPr>
            <p:cNvPr id="17" name="Picture 16">
              <a:extLst>
                <a:ext uri="{FF2B5EF4-FFF2-40B4-BE49-F238E27FC236}">
                  <a16:creationId xmlns:a16="http://schemas.microsoft.com/office/drawing/2014/main" id="{69602952-8446-7446-9F7E-D62868BD46A3}"/>
                </a:ext>
              </a:extLst>
            </p:cNvPr>
            <p:cNvPicPr>
              <a:picLocks noChangeAspect="1"/>
            </p:cNvPicPr>
            <p:nvPr/>
          </p:nvPicPr>
          <p:blipFill>
            <a:blip r:embed="rId4"/>
            <a:stretch>
              <a:fillRect/>
            </a:stretch>
          </p:blipFill>
          <p:spPr>
            <a:xfrm>
              <a:off x="5944918" y="1387979"/>
              <a:ext cx="4929737" cy="1224379"/>
            </a:xfrm>
            <a:prstGeom prst="rect">
              <a:avLst/>
            </a:prstGeom>
          </p:spPr>
        </p:pic>
        <p:pic>
          <p:nvPicPr>
            <p:cNvPr id="18" name="Picture 17">
              <a:extLst>
                <a:ext uri="{FF2B5EF4-FFF2-40B4-BE49-F238E27FC236}">
                  <a16:creationId xmlns:a16="http://schemas.microsoft.com/office/drawing/2014/main" id="{8F55F344-97AC-564F-8ECA-E71767ED202D}"/>
                </a:ext>
              </a:extLst>
            </p:cNvPr>
            <p:cNvPicPr>
              <a:picLocks noChangeAspect="1"/>
            </p:cNvPicPr>
            <p:nvPr/>
          </p:nvPicPr>
          <p:blipFill>
            <a:blip r:embed="rId5"/>
            <a:stretch>
              <a:fillRect/>
            </a:stretch>
          </p:blipFill>
          <p:spPr>
            <a:xfrm>
              <a:off x="5874682" y="3056222"/>
              <a:ext cx="5370261" cy="2378842"/>
            </a:xfrm>
            <a:prstGeom prst="rect">
              <a:avLst/>
            </a:prstGeom>
          </p:spPr>
        </p:pic>
      </p:grpSp>
      <p:pic>
        <p:nvPicPr>
          <p:cNvPr id="23" name="Picture 2" descr="Brand assets - Hugging Face">
            <a:extLst>
              <a:ext uri="{FF2B5EF4-FFF2-40B4-BE49-F238E27FC236}">
                <a16:creationId xmlns:a16="http://schemas.microsoft.com/office/drawing/2014/main" id="{38CFE944-6A07-ED4B-B1F7-A809240795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335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2DBE1EE-21A0-E74A-AEE8-1EF026B57BF0}"/>
              </a:ext>
            </a:extLst>
          </p:cNvPr>
          <p:cNvSpPr/>
          <p:nvPr/>
        </p:nvSpPr>
        <p:spPr>
          <a:xfrm>
            <a:off x="523555" y="4337697"/>
            <a:ext cx="5338402" cy="2258412"/>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6</a:t>
            </a:fld>
            <a:endParaRPr lang="en-CN"/>
          </a:p>
        </p:txBody>
      </p:sp>
      <p:pic>
        <p:nvPicPr>
          <p:cNvPr id="1026" name="Picture 2" descr="Brand assets - Hugging Face">
            <a:extLst>
              <a:ext uri="{FF2B5EF4-FFF2-40B4-BE49-F238E27FC236}">
                <a16:creationId xmlns:a16="http://schemas.microsoft.com/office/drawing/2014/main" id="{5A622A5C-0992-8144-B116-818E163C62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C5B7DB8-4CE4-9F4B-833B-7E2A9D3159F1}"/>
              </a:ext>
            </a:extLst>
          </p:cNvPr>
          <p:cNvGrpSpPr/>
          <p:nvPr/>
        </p:nvGrpSpPr>
        <p:grpSpPr>
          <a:xfrm>
            <a:off x="7139623" y="2021200"/>
            <a:ext cx="3391640" cy="3570147"/>
            <a:chOff x="6448272" y="1569703"/>
            <a:chExt cx="3391640" cy="3570147"/>
          </a:xfrm>
        </p:grpSpPr>
        <p:pic>
          <p:nvPicPr>
            <p:cNvPr id="12" name="Picture 11">
              <a:extLst>
                <a:ext uri="{FF2B5EF4-FFF2-40B4-BE49-F238E27FC236}">
                  <a16:creationId xmlns:a16="http://schemas.microsoft.com/office/drawing/2014/main" id="{C2F14BF6-6754-7849-9A4C-8F2CBBF9AB87}"/>
                </a:ext>
              </a:extLst>
            </p:cNvPr>
            <p:cNvPicPr>
              <a:picLocks noChangeAspect="1"/>
            </p:cNvPicPr>
            <p:nvPr/>
          </p:nvPicPr>
          <p:blipFill>
            <a:blip r:embed="rId5"/>
            <a:stretch>
              <a:fillRect/>
            </a:stretch>
          </p:blipFill>
          <p:spPr>
            <a:xfrm>
              <a:off x="6448272" y="1569703"/>
              <a:ext cx="3391640" cy="3570147"/>
            </a:xfrm>
            <a:prstGeom prst="rect">
              <a:avLst/>
            </a:prstGeom>
          </p:spPr>
        </p:pic>
        <p:sp>
          <p:nvSpPr>
            <p:cNvPr id="16" name="Rounded Rectangle 15">
              <a:extLst>
                <a:ext uri="{FF2B5EF4-FFF2-40B4-BE49-F238E27FC236}">
                  <a16:creationId xmlns:a16="http://schemas.microsoft.com/office/drawing/2014/main" id="{1CE292C8-2B3F-9943-BC14-0DE4C42BE89D}"/>
                </a:ext>
              </a:extLst>
            </p:cNvPr>
            <p:cNvSpPr/>
            <p:nvPr/>
          </p:nvSpPr>
          <p:spPr>
            <a:xfrm>
              <a:off x="6448272" y="4303252"/>
              <a:ext cx="2856633" cy="713296"/>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6" name="TextBox 5">
            <a:extLst>
              <a:ext uri="{FF2B5EF4-FFF2-40B4-BE49-F238E27FC236}">
                <a16:creationId xmlns:a16="http://schemas.microsoft.com/office/drawing/2014/main" id="{4CCA9437-191A-084F-BD70-A50AB7BF4F04}"/>
              </a:ext>
            </a:extLst>
          </p:cNvPr>
          <p:cNvSpPr txBox="1"/>
          <p:nvPr/>
        </p:nvSpPr>
        <p:spPr>
          <a:xfrm>
            <a:off x="10137076" y="4763627"/>
            <a:ext cx="1110047" cy="276999"/>
          </a:xfrm>
          <a:prstGeom prst="rect">
            <a:avLst/>
          </a:prstGeom>
          <a:noFill/>
        </p:spPr>
        <p:txBody>
          <a:bodyPr wrap="none" rtlCol="0">
            <a:spAutoFit/>
          </a:bodyPr>
          <a:lstStyle/>
          <a:p>
            <a:r>
              <a:rPr lang="en-US" sz="1200" dirty="0"/>
              <a:t>M</a:t>
            </a:r>
            <a:r>
              <a:rPr lang="en-CN" sz="1200" dirty="0"/>
              <a:t>odel weights</a:t>
            </a:r>
          </a:p>
        </p:txBody>
      </p:sp>
      <p:sp>
        <p:nvSpPr>
          <p:cNvPr id="21" name="TextBox 20">
            <a:extLst>
              <a:ext uri="{FF2B5EF4-FFF2-40B4-BE49-F238E27FC236}">
                <a16:creationId xmlns:a16="http://schemas.microsoft.com/office/drawing/2014/main" id="{142F39ED-6313-B449-8760-F3E118EC2D19}"/>
              </a:ext>
            </a:extLst>
          </p:cNvPr>
          <p:cNvSpPr txBox="1"/>
          <p:nvPr/>
        </p:nvSpPr>
        <p:spPr>
          <a:xfrm>
            <a:off x="10137076" y="5156045"/>
            <a:ext cx="723981" cy="276999"/>
          </a:xfrm>
          <a:prstGeom prst="rect">
            <a:avLst/>
          </a:prstGeom>
          <a:noFill/>
        </p:spPr>
        <p:txBody>
          <a:bodyPr wrap="none" rtlCol="0">
            <a:spAutoFit/>
          </a:bodyPr>
          <a:lstStyle/>
          <a:p>
            <a:r>
              <a:rPr lang="en-US" sz="1200" dirty="0"/>
              <a:t>Datasets</a:t>
            </a:r>
            <a:endParaRPr lang="en-CN" sz="1200" dirty="0"/>
          </a:p>
        </p:txBody>
      </p:sp>
      <p:sp>
        <p:nvSpPr>
          <p:cNvPr id="7" name="Right Arrow 6">
            <a:extLst>
              <a:ext uri="{FF2B5EF4-FFF2-40B4-BE49-F238E27FC236}">
                <a16:creationId xmlns:a16="http://schemas.microsoft.com/office/drawing/2014/main" id="{AC1A6A92-00DC-D24C-83A9-8123FDC1ED1E}"/>
              </a:ext>
            </a:extLst>
          </p:cNvPr>
          <p:cNvSpPr/>
          <p:nvPr/>
        </p:nvSpPr>
        <p:spPr>
          <a:xfrm>
            <a:off x="9923742" y="4864963"/>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6B164E9-2877-5B46-8C32-C275BED108B7}"/>
              </a:ext>
            </a:extLst>
          </p:cNvPr>
          <p:cNvSpPr/>
          <p:nvPr/>
        </p:nvSpPr>
        <p:spPr>
          <a:xfrm>
            <a:off x="9926358" y="5264605"/>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46120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AC7A-57EE-2D4E-BF03-5170BC1635AC}"/>
              </a:ext>
            </a:extLst>
          </p:cNvPr>
          <p:cNvSpPr>
            <a:spLocks noGrp="1"/>
          </p:cNvSpPr>
          <p:nvPr>
            <p:ph type="title"/>
          </p:nvPr>
        </p:nvSpPr>
        <p:spPr>
          <a:xfrm>
            <a:off x="286593" y="207009"/>
            <a:ext cx="10515600" cy="1325563"/>
          </a:xfrm>
        </p:spPr>
        <p:txBody>
          <a:bodyPr>
            <a:normAutofit/>
          </a:bodyPr>
          <a:lstStyle/>
          <a:p>
            <a:r>
              <a:rPr lang="en-CN" sz="3600" b="1" dirty="0"/>
              <a:t>Types of Github repo you may find:</a:t>
            </a:r>
          </a:p>
        </p:txBody>
      </p:sp>
      <p:pic>
        <p:nvPicPr>
          <p:cNvPr id="1026" name="Picture 2" descr="A realistic screenshot of a messy and poorly organized GitHub repository interface. The repository lacks a README file, and the code files are scattered across various directories with unclear or uninformative names such as 'stuff', 'new', 'test123', and 'final2'. There are no clear instructions or documentation, and the overall layout appears disorganized and hard to navigate. The interface resembles the standard GitHub web UI with the file list displayed in a chaotic manner.">
            <a:extLst>
              <a:ext uri="{FF2B5EF4-FFF2-40B4-BE49-F238E27FC236}">
                <a16:creationId xmlns:a16="http://schemas.microsoft.com/office/drawing/2014/main" id="{A2AFB295-31B2-5D4F-8124-A7BB993F1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704" y="2409065"/>
            <a:ext cx="3847764" cy="3847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5D66AC5-D10B-1E4F-8A12-FE52252C72D0}"/>
              </a:ext>
            </a:extLst>
          </p:cNvPr>
          <p:cNvGrpSpPr/>
          <p:nvPr/>
        </p:nvGrpSpPr>
        <p:grpSpPr>
          <a:xfrm>
            <a:off x="286593" y="1427650"/>
            <a:ext cx="10515600" cy="3436748"/>
            <a:chOff x="286593" y="1427650"/>
            <a:chExt cx="10515600" cy="3436748"/>
          </a:xfrm>
        </p:grpSpPr>
        <p:pic>
          <p:nvPicPr>
            <p:cNvPr id="4" name="Picture 3">
              <a:extLst>
                <a:ext uri="{FF2B5EF4-FFF2-40B4-BE49-F238E27FC236}">
                  <a16:creationId xmlns:a16="http://schemas.microsoft.com/office/drawing/2014/main" id="{4877B1CA-D29C-DE4F-AD97-9E969702D781}"/>
                </a:ext>
              </a:extLst>
            </p:cNvPr>
            <p:cNvPicPr>
              <a:picLocks noChangeAspect="1"/>
            </p:cNvPicPr>
            <p:nvPr/>
          </p:nvPicPr>
          <p:blipFill>
            <a:blip r:embed="rId4"/>
            <a:stretch>
              <a:fillRect/>
            </a:stretch>
          </p:blipFill>
          <p:spPr>
            <a:xfrm>
              <a:off x="349138" y="2409065"/>
              <a:ext cx="4867964" cy="2455333"/>
            </a:xfrm>
            <a:prstGeom prst="rect">
              <a:avLst/>
            </a:prstGeom>
          </p:spPr>
        </p:pic>
        <p:pic>
          <p:nvPicPr>
            <p:cNvPr id="6" name="Picture 5">
              <a:extLst>
                <a:ext uri="{FF2B5EF4-FFF2-40B4-BE49-F238E27FC236}">
                  <a16:creationId xmlns:a16="http://schemas.microsoft.com/office/drawing/2014/main" id="{EB9CD6EC-ECB7-5743-9634-F8BB606AAAF0}"/>
                </a:ext>
              </a:extLst>
            </p:cNvPr>
            <p:cNvPicPr>
              <a:picLocks noChangeAspect="1"/>
            </p:cNvPicPr>
            <p:nvPr/>
          </p:nvPicPr>
          <p:blipFill>
            <a:blip r:embed="rId5"/>
            <a:stretch>
              <a:fillRect/>
            </a:stretch>
          </p:blipFill>
          <p:spPr>
            <a:xfrm>
              <a:off x="1746249" y="2413828"/>
              <a:ext cx="5337059" cy="2450570"/>
            </a:xfrm>
            <a:prstGeom prst="rect">
              <a:avLst/>
            </a:prstGeom>
          </p:spPr>
        </p:pic>
        <p:sp>
          <p:nvSpPr>
            <p:cNvPr id="10" name="Title 1">
              <a:extLst>
                <a:ext uri="{FF2B5EF4-FFF2-40B4-BE49-F238E27FC236}">
                  <a16:creationId xmlns:a16="http://schemas.microsoft.com/office/drawing/2014/main" id="{8C88075C-40AF-4743-9623-B333C51DBD1A}"/>
                </a:ext>
              </a:extLst>
            </p:cNvPr>
            <p:cNvSpPr txBox="1">
              <a:spLocks/>
            </p:cNvSpPr>
            <p:nvPr/>
          </p:nvSpPr>
          <p:spPr>
            <a:xfrm>
              <a:off x="286593" y="1427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1: “Coming soon” repos</a:t>
              </a:r>
            </a:p>
          </p:txBody>
        </p:sp>
      </p:grpSp>
      <p:sp>
        <p:nvSpPr>
          <p:cNvPr id="11" name="Title 1">
            <a:extLst>
              <a:ext uri="{FF2B5EF4-FFF2-40B4-BE49-F238E27FC236}">
                <a16:creationId xmlns:a16="http://schemas.microsoft.com/office/drawing/2014/main" id="{40386DEC-4B6D-F14A-9753-DFBA2C70E146}"/>
              </a:ext>
            </a:extLst>
          </p:cNvPr>
          <p:cNvSpPr txBox="1">
            <a:spLocks/>
          </p:cNvSpPr>
          <p:nvPr/>
        </p:nvSpPr>
        <p:spPr>
          <a:xfrm>
            <a:off x="7740704" y="12151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2: Messy repos</a:t>
            </a:r>
          </a:p>
        </p:txBody>
      </p:sp>
      <p:sp>
        <p:nvSpPr>
          <p:cNvPr id="5" name="Slide Number Placeholder 4">
            <a:extLst>
              <a:ext uri="{FF2B5EF4-FFF2-40B4-BE49-F238E27FC236}">
                <a16:creationId xmlns:a16="http://schemas.microsoft.com/office/drawing/2014/main" id="{0A40853D-C6E6-E448-9DAD-3B08231E8D23}"/>
              </a:ext>
            </a:extLst>
          </p:cNvPr>
          <p:cNvSpPr>
            <a:spLocks noGrp="1"/>
          </p:cNvSpPr>
          <p:nvPr>
            <p:ph type="sldNum" sz="quarter" idx="12"/>
          </p:nvPr>
        </p:nvSpPr>
        <p:spPr/>
        <p:txBody>
          <a:bodyPr/>
          <a:lstStyle/>
          <a:p>
            <a:fld id="{654A9E85-C21C-8242-A31F-6D7B99FF2781}" type="slidenum">
              <a:rPr lang="en-CN" smtClean="0"/>
              <a:t>7</a:t>
            </a:fld>
            <a:endParaRPr lang="en-CN"/>
          </a:p>
        </p:txBody>
      </p:sp>
      <p:sp>
        <p:nvSpPr>
          <p:cNvPr id="7" name="Rounded Rectangle 6">
            <a:extLst>
              <a:ext uri="{FF2B5EF4-FFF2-40B4-BE49-F238E27FC236}">
                <a16:creationId xmlns:a16="http://schemas.microsoft.com/office/drawing/2014/main" id="{960F7375-F229-B542-9EA9-31AC8D901A95}"/>
              </a:ext>
            </a:extLst>
          </p:cNvPr>
          <p:cNvSpPr/>
          <p:nvPr/>
        </p:nvSpPr>
        <p:spPr>
          <a:xfrm>
            <a:off x="493775" y="4331714"/>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5CA41925-2D98-C242-BAA5-DC78502A504A}"/>
              </a:ext>
            </a:extLst>
          </p:cNvPr>
          <p:cNvSpPr/>
          <p:nvPr/>
        </p:nvSpPr>
        <p:spPr>
          <a:xfrm>
            <a:off x="6194384" y="2743790"/>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946FEF76-803E-C047-B749-EA42F6D69145}"/>
              </a:ext>
            </a:extLst>
          </p:cNvPr>
          <p:cNvSpPr/>
          <p:nvPr/>
        </p:nvSpPr>
        <p:spPr>
          <a:xfrm>
            <a:off x="1890886" y="4342644"/>
            <a:ext cx="1940334"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336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5E9BF-5C2F-2748-AF32-4BA91ED98241}"/>
              </a:ext>
            </a:extLst>
          </p:cNvPr>
          <p:cNvPicPr>
            <a:picLocks noChangeAspect="1"/>
          </p:cNvPicPr>
          <p:nvPr/>
        </p:nvPicPr>
        <p:blipFill>
          <a:blip r:embed="rId3"/>
          <a:stretch>
            <a:fillRect/>
          </a:stretch>
        </p:blipFill>
        <p:spPr>
          <a:xfrm>
            <a:off x="463513" y="1587536"/>
            <a:ext cx="4627565" cy="3507317"/>
          </a:xfrm>
          <a:prstGeom prst="rect">
            <a:avLst/>
          </a:prstGeom>
        </p:spPr>
      </p:pic>
      <p:pic>
        <p:nvPicPr>
          <p:cNvPr id="5" name="Picture 4">
            <a:extLst>
              <a:ext uri="{FF2B5EF4-FFF2-40B4-BE49-F238E27FC236}">
                <a16:creationId xmlns:a16="http://schemas.microsoft.com/office/drawing/2014/main" id="{D6C9930B-DE77-874B-887A-A0E30B1241CB}"/>
              </a:ext>
            </a:extLst>
          </p:cNvPr>
          <p:cNvPicPr>
            <a:picLocks noChangeAspect="1"/>
          </p:cNvPicPr>
          <p:nvPr/>
        </p:nvPicPr>
        <p:blipFill>
          <a:blip r:embed="rId4"/>
          <a:stretch>
            <a:fillRect/>
          </a:stretch>
        </p:blipFill>
        <p:spPr>
          <a:xfrm>
            <a:off x="5847391" y="1414991"/>
            <a:ext cx="5689600" cy="2933700"/>
          </a:xfrm>
          <a:prstGeom prst="rect">
            <a:avLst/>
          </a:prstGeom>
        </p:spPr>
      </p:pic>
      <p:pic>
        <p:nvPicPr>
          <p:cNvPr id="6" name="Picture 5">
            <a:extLst>
              <a:ext uri="{FF2B5EF4-FFF2-40B4-BE49-F238E27FC236}">
                <a16:creationId xmlns:a16="http://schemas.microsoft.com/office/drawing/2014/main" id="{0E6729AF-DA20-EA4C-A4E4-B9C7A713F015}"/>
              </a:ext>
            </a:extLst>
          </p:cNvPr>
          <p:cNvPicPr>
            <a:picLocks noChangeAspect="1"/>
          </p:cNvPicPr>
          <p:nvPr/>
        </p:nvPicPr>
        <p:blipFill>
          <a:blip r:embed="rId5"/>
          <a:stretch>
            <a:fillRect/>
          </a:stretch>
        </p:blipFill>
        <p:spPr>
          <a:xfrm>
            <a:off x="6489298" y="4520528"/>
            <a:ext cx="4924522" cy="1503505"/>
          </a:xfrm>
          <a:prstGeom prst="rect">
            <a:avLst/>
          </a:prstGeom>
        </p:spPr>
      </p:pic>
      <p:grpSp>
        <p:nvGrpSpPr>
          <p:cNvPr id="12" name="Group 11">
            <a:extLst>
              <a:ext uri="{FF2B5EF4-FFF2-40B4-BE49-F238E27FC236}">
                <a16:creationId xmlns:a16="http://schemas.microsoft.com/office/drawing/2014/main" id="{C4C2A5A0-31F8-A34C-9D4C-B62F583AE2FF}"/>
              </a:ext>
            </a:extLst>
          </p:cNvPr>
          <p:cNvGrpSpPr/>
          <p:nvPr/>
        </p:nvGrpSpPr>
        <p:grpSpPr>
          <a:xfrm>
            <a:off x="5702703" y="2370667"/>
            <a:ext cx="775837" cy="2901613"/>
            <a:chOff x="5702703" y="2370667"/>
            <a:chExt cx="775837" cy="2901613"/>
          </a:xfrm>
        </p:grpSpPr>
        <p:cxnSp>
          <p:nvCxnSpPr>
            <p:cNvPr id="8" name="Elbow Connector 7">
              <a:extLst>
                <a:ext uri="{FF2B5EF4-FFF2-40B4-BE49-F238E27FC236}">
                  <a16:creationId xmlns:a16="http://schemas.microsoft.com/office/drawing/2014/main" id="{7F260053-01C9-684D-9578-6B2F192EB3A2}"/>
                </a:ext>
              </a:extLst>
            </p:cNvPr>
            <p:cNvCxnSpPr>
              <a:cxnSpLocks/>
            </p:cNvCxnSpPr>
            <p:nvPr/>
          </p:nvCxnSpPr>
          <p:spPr>
            <a:xfrm rot="16200000" flipH="1">
              <a:off x="4645194" y="3438935"/>
              <a:ext cx="2901613" cy="7650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D7093D-0CA5-5D45-BA57-53362A802E7B}"/>
                </a:ext>
              </a:extLst>
            </p:cNvPr>
            <p:cNvCxnSpPr>
              <a:cxnSpLocks/>
            </p:cNvCxnSpPr>
            <p:nvPr/>
          </p:nvCxnSpPr>
          <p:spPr>
            <a:xfrm>
              <a:off x="5702703" y="2376942"/>
              <a:ext cx="164212"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103624C-583C-7344-A657-53783548EF1E}"/>
              </a:ext>
            </a:extLst>
          </p:cNvPr>
          <p:cNvSpPr txBox="1"/>
          <p:nvPr/>
        </p:nvSpPr>
        <p:spPr>
          <a:xfrm>
            <a:off x="6258934" y="6089457"/>
            <a:ext cx="5822474" cy="276999"/>
          </a:xfrm>
          <a:prstGeom prst="rect">
            <a:avLst/>
          </a:prstGeom>
          <a:noFill/>
        </p:spPr>
        <p:txBody>
          <a:bodyPr wrap="square">
            <a:spAutoFit/>
          </a:bodyPr>
          <a:lstStyle/>
          <a:p>
            <a:r>
              <a:rPr lang="en-CN" sz="1200" dirty="0"/>
              <a:t>https://github.com/moment-timeseries-foundation-model/moment/tree/main</a:t>
            </a:r>
          </a:p>
        </p:txBody>
      </p:sp>
      <p:sp>
        <p:nvSpPr>
          <p:cNvPr id="17" name="TextBox 16">
            <a:extLst>
              <a:ext uri="{FF2B5EF4-FFF2-40B4-BE49-F238E27FC236}">
                <a16:creationId xmlns:a16="http://schemas.microsoft.com/office/drawing/2014/main" id="{8BF7545C-E039-434C-BFEB-AB7C30A12B3F}"/>
              </a:ext>
            </a:extLst>
          </p:cNvPr>
          <p:cNvSpPr txBox="1"/>
          <p:nvPr/>
        </p:nvSpPr>
        <p:spPr>
          <a:xfrm>
            <a:off x="381192" y="5265370"/>
            <a:ext cx="6097348" cy="276999"/>
          </a:xfrm>
          <a:prstGeom prst="rect">
            <a:avLst/>
          </a:prstGeom>
          <a:noFill/>
        </p:spPr>
        <p:txBody>
          <a:bodyPr wrap="square">
            <a:spAutoFit/>
          </a:bodyPr>
          <a:lstStyle/>
          <a:p>
            <a:r>
              <a:rPr lang="en-CN" sz="1200" dirty="0"/>
              <a:t>https://github.com/ycq091044/BIOT</a:t>
            </a:r>
          </a:p>
        </p:txBody>
      </p:sp>
      <p:sp>
        <p:nvSpPr>
          <p:cNvPr id="18" name="Title 1">
            <a:extLst>
              <a:ext uri="{FF2B5EF4-FFF2-40B4-BE49-F238E27FC236}">
                <a16:creationId xmlns:a16="http://schemas.microsoft.com/office/drawing/2014/main" id="{A0051323-A500-2845-9239-844DA39B6F2B}"/>
              </a:ext>
            </a:extLst>
          </p:cNvPr>
          <p:cNvSpPr>
            <a:spLocks noGrp="1"/>
          </p:cNvSpPr>
          <p:nvPr>
            <p:ph type="title"/>
          </p:nvPr>
        </p:nvSpPr>
        <p:spPr>
          <a:xfrm>
            <a:off x="838200" y="21167"/>
            <a:ext cx="10515600" cy="1325563"/>
          </a:xfrm>
        </p:spPr>
        <p:txBody>
          <a:bodyPr>
            <a:normAutofit/>
          </a:bodyPr>
          <a:lstStyle/>
          <a:p>
            <a:r>
              <a:rPr lang="en-CN" sz="3600" dirty="0"/>
              <a:t>Types of Github repo you may find:</a:t>
            </a:r>
          </a:p>
        </p:txBody>
      </p:sp>
      <p:sp>
        <p:nvSpPr>
          <p:cNvPr id="19" name="Rectangle 18">
            <a:extLst>
              <a:ext uri="{FF2B5EF4-FFF2-40B4-BE49-F238E27FC236}">
                <a16:creationId xmlns:a16="http://schemas.microsoft.com/office/drawing/2014/main" id="{D9D07304-F152-EE48-AA69-B069EBEE7151}"/>
              </a:ext>
            </a:extLst>
          </p:cNvPr>
          <p:cNvSpPr/>
          <p:nvPr/>
        </p:nvSpPr>
        <p:spPr>
          <a:xfrm>
            <a:off x="463513" y="4021741"/>
            <a:ext cx="1001145"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EE1EFE4D-655F-6E4F-972B-3BB9110C883D}"/>
              </a:ext>
            </a:extLst>
          </p:cNvPr>
          <p:cNvSpPr/>
          <p:nvPr/>
        </p:nvSpPr>
        <p:spPr>
          <a:xfrm>
            <a:off x="5866915" y="2531831"/>
            <a:ext cx="5689600"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itle 1">
            <a:extLst>
              <a:ext uri="{FF2B5EF4-FFF2-40B4-BE49-F238E27FC236}">
                <a16:creationId xmlns:a16="http://schemas.microsoft.com/office/drawing/2014/main" id="{497C0421-A200-9B4B-B9EC-0A4D3D19A42B}"/>
              </a:ext>
            </a:extLst>
          </p:cNvPr>
          <p:cNvSpPr txBox="1">
            <a:spLocks/>
          </p:cNvSpPr>
          <p:nvPr/>
        </p:nvSpPr>
        <p:spPr>
          <a:xfrm>
            <a:off x="381192" y="683948"/>
            <a:ext cx="71232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3: Clean and clear repos</a:t>
            </a:r>
          </a:p>
        </p:txBody>
      </p:sp>
      <p:sp>
        <p:nvSpPr>
          <p:cNvPr id="3" name="Slide Number Placeholder 2">
            <a:extLst>
              <a:ext uri="{FF2B5EF4-FFF2-40B4-BE49-F238E27FC236}">
                <a16:creationId xmlns:a16="http://schemas.microsoft.com/office/drawing/2014/main" id="{6B19AA56-80FF-AD48-82FE-93E5D134E706}"/>
              </a:ext>
            </a:extLst>
          </p:cNvPr>
          <p:cNvSpPr>
            <a:spLocks noGrp="1"/>
          </p:cNvSpPr>
          <p:nvPr>
            <p:ph type="sldNum" sz="quarter" idx="12"/>
          </p:nvPr>
        </p:nvSpPr>
        <p:spPr/>
        <p:txBody>
          <a:bodyPr/>
          <a:lstStyle/>
          <a:p>
            <a:fld id="{654A9E85-C21C-8242-A31F-6D7B99FF2781}" type="slidenum">
              <a:rPr lang="en-CN" smtClean="0"/>
              <a:t>8</a:t>
            </a:fld>
            <a:endParaRPr lang="en-CN"/>
          </a:p>
        </p:txBody>
      </p:sp>
      <p:pic>
        <p:nvPicPr>
          <p:cNvPr id="7" name="Picture 6">
            <a:extLst>
              <a:ext uri="{FF2B5EF4-FFF2-40B4-BE49-F238E27FC236}">
                <a16:creationId xmlns:a16="http://schemas.microsoft.com/office/drawing/2014/main" id="{99D61826-8981-EC41-873E-13413949F1B7}"/>
              </a:ext>
            </a:extLst>
          </p:cNvPr>
          <p:cNvPicPr>
            <a:picLocks noChangeAspect="1"/>
          </p:cNvPicPr>
          <p:nvPr/>
        </p:nvPicPr>
        <p:blipFill>
          <a:blip r:embed="rId6"/>
          <a:stretch>
            <a:fillRect/>
          </a:stretch>
        </p:blipFill>
        <p:spPr>
          <a:xfrm>
            <a:off x="264240" y="2029921"/>
            <a:ext cx="5026110" cy="3110216"/>
          </a:xfrm>
          <a:prstGeom prst="rect">
            <a:avLst/>
          </a:prstGeom>
        </p:spPr>
      </p:pic>
      <p:grpSp>
        <p:nvGrpSpPr>
          <p:cNvPr id="13" name="Group 12">
            <a:extLst>
              <a:ext uri="{FF2B5EF4-FFF2-40B4-BE49-F238E27FC236}">
                <a16:creationId xmlns:a16="http://schemas.microsoft.com/office/drawing/2014/main" id="{1FE16A88-272B-A942-87C1-56E5A8DDD518}"/>
              </a:ext>
            </a:extLst>
          </p:cNvPr>
          <p:cNvGrpSpPr/>
          <p:nvPr/>
        </p:nvGrpSpPr>
        <p:grpSpPr>
          <a:xfrm>
            <a:off x="5248806" y="1765847"/>
            <a:ext cx="6832602" cy="5010049"/>
            <a:chOff x="5248806" y="1765847"/>
            <a:chExt cx="6832602" cy="5010049"/>
          </a:xfrm>
        </p:grpSpPr>
        <p:pic>
          <p:nvPicPr>
            <p:cNvPr id="9" name="Picture 8">
              <a:extLst>
                <a:ext uri="{FF2B5EF4-FFF2-40B4-BE49-F238E27FC236}">
                  <a16:creationId xmlns:a16="http://schemas.microsoft.com/office/drawing/2014/main" id="{0935DCCE-24EA-5243-99E5-EA9A4F737985}"/>
                </a:ext>
              </a:extLst>
            </p:cNvPr>
            <p:cNvPicPr>
              <a:picLocks noChangeAspect="1"/>
            </p:cNvPicPr>
            <p:nvPr/>
          </p:nvPicPr>
          <p:blipFill>
            <a:blip r:embed="rId7"/>
            <a:stretch>
              <a:fillRect/>
            </a:stretch>
          </p:blipFill>
          <p:spPr>
            <a:xfrm>
              <a:off x="5248806" y="1765847"/>
              <a:ext cx="5143500" cy="3873500"/>
            </a:xfrm>
            <a:prstGeom prst="rect">
              <a:avLst/>
            </a:prstGeom>
          </p:spPr>
        </p:pic>
        <p:pic>
          <p:nvPicPr>
            <p:cNvPr id="10" name="Picture 9">
              <a:extLst>
                <a:ext uri="{FF2B5EF4-FFF2-40B4-BE49-F238E27FC236}">
                  <a16:creationId xmlns:a16="http://schemas.microsoft.com/office/drawing/2014/main" id="{44E7AEC6-3C6D-244A-802A-64A26CD98FC1}"/>
                </a:ext>
              </a:extLst>
            </p:cNvPr>
            <p:cNvPicPr>
              <a:picLocks noChangeAspect="1"/>
            </p:cNvPicPr>
            <p:nvPr/>
          </p:nvPicPr>
          <p:blipFill>
            <a:blip r:embed="rId8"/>
            <a:stretch>
              <a:fillRect/>
            </a:stretch>
          </p:blipFill>
          <p:spPr>
            <a:xfrm>
              <a:off x="7808478" y="4155166"/>
              <a:ext cx="4272930" cy="2620730"/>
            </a:xfrm>
            <a:prstGeom prst="rect">
              <a:avLst/>
            </a:prstGeom>
          </p:spPr>
        </p:pic>
      </p:grpSp>
    </p:spTree>
    <p:extLst>
      <p:ext uri="{BB962C8B-B14F-4D97-AF65-F5344CB8AC3E}">
        <p14:creationId xmlns:p14="http://schemas.microsoft.com/office/powerpoint/2010/main" val="972512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385990" y="1661031"/>
            <a:ext cx="6886272" cy="87955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marL="0" indent="0">
              <a:buNone/>
            </a:pP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9</a:t>
            </a:fld>
            <a:endParaRPr lang="en-CN"/>
          </a:p>
        </p:txBody>
      </p:sp>
      <p:grpSp>
        <p:nvGrpSpPr>
          <p:cNvPr id="21" name="Group 20">
            <a:extLst>
              <a:ext uri="{FF2B5EF4-FFF2-40B4-BE49-F238E27FC236}">
                <a16:creationId xmlns:a16="http://schemas.microsoft.com/office/drawing/2014/main" id="{C9D9710E-7616-0042-A612-F80C81EDF494}"/>
              </a:ext>
            </a:extLst>
          </p:cNvPr>
          <p:cNvGrpSpPr/>
          <p:nvPr/>
        </p:nvGrpSpPr>
        <p:grpSpPr>
          <a:xfrm>
            <a:off x="6096000" y="1429040"/>
            <a:ext cx="10223489" cy="5407851"/>
            <a:chOff x="5964201" y="1429040"/>
            <a:chExt cx="10223489" cy="5407851"/>
          </a:xfrm>
        </p:grpSpPr>
        <p:grpSp>
          <p:nvGrpSpPr>
            <p:cNvPr id="17" name="Group 16">
              <a:extLst>
                <a:ext uri="{FF2B5EF4-FFF2-40B4-BE49-F238E27FC236}">
                  <a16:creationId xmlns:a16="http://schemas.microsoft.com/office/drawing/2014/main" id="{BCBD0C4E-93AA-124B-A543-F4276A0BFF67}"/>
                </a:ext>
              </a:extLst>
            </p:cNvPr>
            <p:cNvGrpSpPr/>
            <p:nvPr/>
          </p:nvGrpSpPr>
          <p:grpSpPr>
            <a:xfrm>
              <a:off x="5964201" y="4904453"/>
              <a:ext cx="5921631" cy="1291183"/>
              <a:chOff x="6096000" y="4899273"/>
              <a:chExt cx="5921631" cy="1291183"/>
            </a:xfrm>
          </p:grpSpPr>
          <p:pic>
            <p:nvPicPr>
              <p:cNvPr id="13" name="Picture 12">
                <a:extLst>
                  <a:ext uri="{FF2B5EF4-FFF2-40B4-BE49-F238E27FC236}">
                    <a16:creationId xmlns:a16="http://schemas.microsoft.com/office/drawing/2014/main" id="{EC554315-3CAC-904B-AE81-DABAB839B6C6}"/>
                  </a:ext>
                </a:extLst>
              </p:cNvPr>
              <p:cNvPicPr>
                <a:picLocks noChangeAspect="1"/>
              </p:cNvPicPr>
              <p:nvPr/>
            </p:nvPicPr>
            <p:blipFill>
              <a:blip r:embed="rId3"/>
              <a:stretch>
                <a:fillRect/>
              </a:stretch>
            </p:blipFill>
            <p:spPr>
              <a:xfrm>
                <a:off x="6096000" y="4899273"/>
                <a:ext cx="5921631" cy="1291183"/>
              </a:xfrm>
              <a:prstGeom prst="rect">
                <a:avLst/>
              </a:prstGeom>
            </p:spPr>
          </p:pic>
          <p:sp>
            <p:nvSpPr>
              <p:cNvPr id="15" name="Rounded Rectangle 14">
                <a:extLst>
                  <a:ext uri="{FF2B5EF4-FFF2-40B4-BE49-F238E27FC236}">
                    <a16:creationId xmlns:a16="http://schemas.microsoft.com/office/drawing/2014/main" id="{CEB6A372-B6B6-D248-82EB-78007603D1D7}"/>
                  </a:ext>
                </a:extLst>
              </p:cNvPr>
              <p:cNvSpPr/>
              <p:nvPr/>
            </p:nvSpPr>
            <p:spPr>
              <a:xfrm>
                <a:off x="6297386" y="5533689"/>
                <a:ext cx="3635508" cy="656767"/>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DCD284DF-7205-494A-8E6E-5ED50CA04F32}"/>
                </a:ext>
              </a:extLst>
            </p:cNvPr>
            <p:cNvGrpSpPr/>
            <p:nvPr/>
          </p:nvGrpSpPr>
          <p:grpSpPr>
            <a:xfrm>
              <a:off x="6682422" y="1429040"/>
              <a:ext cx="5161698" cy="3314700"/>
              <a:chOff x="6279188" y="1358901"/>
              <a:chExt cx="5161698" cy="3314700"/>
            </a:xfrm>
          </p:grpSpPr>
          <p:pic>
            <p:nvPicPr>
              <p:cNvPr id="14" name="Picture 13">
                <a:extLst>
                  <a:ext uri="{FF2B5EF4-FFF2-40B4-BE49-F238E27FC236}">
                    <a16:creationId xmlns:a16="http://schemas.microsoft.com/office/drawing/2014/main" id="{824A0729-CC91-3447-B943-803B344970B3}"/>
                  </a:ext>
                </a:extLst>
              </p:cNvPr>
              <p:cNvPicPr>
                <a:picLocks noChangeAspect="1"/>
              </p:cNvPicPr>
              <p:nvPr/>
            </p:nvPicPr>
            <p:blipFill>
              <a:blip r:embed="rId4"/>
              <a:stretch>
                <a:fillRect/>
              </a:stretch>
            </p:blipFill>
            <p:spPr>
              <a:xfrm>
                <a:off x="6297386" y="1358901"/>
                <a:ext cx="5143500" cy="3314700"/>
              </a:xfrm>
              <a:prstGeom prst="rect">
                <a:avLst/>
              </a:prstGeom>
            </p:spPr>
          </p:pic>
          <p:sp>
            <p:nvSpPr>
              <p:cNvPr id="16" name="Rounded Rectangle 15">
                <a:extLst>
                  <a:ext uri="{FF2B5EF4-FFF2-40B4-BE49-F238E27FC236}">
                    <a16:creationId xmlns:a16="http://schemas.microsoft.com/office/drawing/2014/main" id="{FD036D6C-1DE7-3F4F-9D8D-6BE0DBF7C295}"/>
                  </a:ext>
                </a:extLst>
              </p:cNvPr>
              <p:cNvSpPr/>
              <p:nvPr/>
            </p:nvSpPr>
            <p:spPr>
              <a:xfrm>
                <a:off x="6279188" y="4199909"/>
                <a:ext cx="5143500" cy="1989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0" name="TextBox 19">
              <a:extLst>
                <a:ext uri="{FF2B5EF4-FFF2-40B4-BE49-F238E27FC236}">
                  <a16:creationId xmlns:a16="http://schemas.microsoft.com/office/drawing/2014/main" id="{C1B75D57-EEA1-B549-9A43-131F32BF6061}"/>
                </a:ext>
              </a:extLst>
            </p:cNvPr>
            <p:cNvSpPr txBox="1"/>
            <p:nvPr/>
          </p:nvSpPr>
          <p:spPr>
            <a:xfrm>
              <a:off x="8610600" y="6606059"/>
              <a:ext cx="7577090" cy="230832"/>
            </a:xfrm>
            <a:prstGeom prst="rect">
              <a:avLst/>
            </a:prstGeom>
            <a:noFill/>
          </p:spPr>
          <p:txBody>
            <a:bodyPr wrap="square">
              <a:spAutoFit/>
            </a:bodyPr>
            <a:lstStyle/>
            <a:p>
              <a:r>
                <a:rPr lang="en-CN" sz="900" dirty="0"/>
                <a:t>https://github.com/thuml/Time-Series-Library</a:t>
              </a:r>
            </a:p>
          </p:txBody>
        </p:sp>
      </p:grpSp>
    </p:spTree>
    <p:extLst>
      <p:ext uri="{BB962C8B-B14F-4D97-AF65-F5344CB8AC3E}">
        <p14:creationId xmlns:p14="http://schemas.microsoft.com/office/powerpoint/2010/main" val="190875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9940</TotalTime>
  <Words>2216</Words>
  <Application>Microsoft Macintosh PowerPoint</Application>
  <PresentationFormat>Widescreen</PresentationFormat>
  <Paragraphs>267</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Verdana</vt:lpstr>
      <vt:lpstr>Wingdings</vt:lpstr>
      <vt:lpstr>Office Theme</vt:lpstr>
      <vt:lpstr>Getting Started with the Latest ML Approaches:   From Research Papers to Running State-of-the-Art Code Demo: Training an EEG-to-fMRI Translator</vt:lpstr>
      <vt:lpstr>What you will learn:</vt:lpstr>
      <vt:lpstr>Step 1 - Finding the Right paper</vt:lpstr>
      <vt:lpstr>Step 2 - Finding Resources</vt:lpstr>
      <vt:lpstr>Step 2 - Finding Resources</vt:lpstr>
      <vt:lpstr>Step 2 - Finding Resources</vt:lpstr>
      <vt:lpstr>Types of Github repo you may find:</vt:lpstr>
      <vt:lpstr>Types of Github repo you may find:</vt:lpstr>
      <vt:lpstr>Step3. Things to check before running</vt:lpstr>
      <vt:lpstr>Step3. Things to check before running</vt:lpstr>
      <vt:lpstr>Step3. Things to check before running</vt:lpstr>
      <vt:lpstr>Step3. Things to check before running</vt:lpstr>
      <vt:lpstr>Step3. Things to check before running</vt:lpstr>
      <vt:lpstr>Hands-on</vt:lpstr>
      <vt:lpstr>Step4. Quick start with the DL repo</vt:lpstr>
      <vt:lpstr>Step4. Quick start with the DL repo</vt:lpstr>
      <vt:lpstr>Step4. Quick start with the DL repo</vt:lpstr>
      <vt:lpstr>Deep learning: generic workflow</vt:lpstr>
      <vt:lpstr>Deep learning: inference workflow</vt:lpstr>
      <vt:lpstr>Deep learning: finetune/train workflow</vt:lpstr>
      <vt:lpstr>Takeaway Tips</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the Latest ML Approaches:  Training an EEG-to-fMRI Translator</dc:title>
  <dc:creator>Li, Yamin</dc:creator>
  <cp:lastModifiedBy>Li, Yamin</cp:lastModifiedBy>
  <cp:revision>27</cp:revision>
  <dcterms:created xsi:type="dcterms:W3CDTF">2025-01-08T23:14:29Z</dcterms:created>
  <dcterms:modified xsi:type="dcterms:W3CDTF">2025-01-24T20:48:50Z</dcterms:modified>
</cp:coreProperties>
</file>